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Quattrocento Sans"/>
      <p:regular r:id="rId12"/>
      <p:bold r:id="rId13"/>
      <p:italic r:id="rId14"/>
      <p:boldItalic r:id="rId15"/>
    </p:embeddedFont>
    <p:embeddedFont>
      <p:font typeface="Gill San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zEzDTpfJIhWotCaMCgYS+qLGq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attrocentoSans-bold.fntdata"/><Relationship Id="rId12" Type="http://schemas.openxmlformats.org/officeDocument/2006/relationships/font" Target="fonts/Quattrocento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boldItalic.fntdata"/><Relationship Id="rId14" Type="http://schemas.openxmlformats.org/officeDocument/2006/relationships/font" Target="fonts/QuattrocentoSans-italic.fntdata"/><Relationship Id="rId17" Type="http://schemas.openxmlformats.org/officeDocument/2006/relationships/font" Target="fonts/GillSans-bold.fntdata"/><Relationship Id="rId16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85bd72ed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1d85bd72ed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85bd72edc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1d85bd72edc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85bd72edc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1d85bd72edc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o client logo" showMasterSp="0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685800" y="2350293"/>
            <a:ext cx="77724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2000"/>
              <a:buFont typeface="Quattrocento Sans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685800" y="1371600"/>
            <a:ext cx="77724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508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4400"/>
              <a:buFont typeface="Quattrocento Sans"/>
              <a:buChar char="●"/>
              <a:defRPr sz="4400">
                <a:solidFill>
                  <a:srgbClr val="105B9A"/>
                </a:solidFill>
              </a:defRPr>
            </a:lvl1pPr>
            <a:lvl2pPr indent="-508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4400"/>
              <a:buFont typeface="Quattrocento Sans"/>
              <a:buChar char="○"/>
              <a:defRPr sz="4400">
                <a:solidFill>
                  <a:srgbClr val="105B9A"/>
                </a:solidFill>
              </a:defRPr>
            </a:lvl2pPr>
            <a:lvl3pPr indent="-508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4400"/>
              <a:buFont typeface="Quattrocento Sans"/>
              <a:buChar char="■"/>
              <a:defRPr sz="4400">
                <a:solidFill>
                  <a:srgbClr val="105B9A"/>
                </a:solidFill>
              </a:defRPr>
            </a:lvl3pPr>
            <a:lvl4pPr indent="-508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4400"/>
              <a:buFont typeface="Quattrocento Sans"/>
              <a:buChar char="●"/>
              <a:defRPr sz="4400">
                <a:solidFill>
                  <a:srgbClr val="105B9A"/>
                </a:solidFill>
              </a:defRPr>
            </a:lvl4pPr>
            <a:lvl5pPr indent="-508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4400"/>
              <a:buFont typeface="Quattrocento Sans"/>
              <a:buChar char="○"/>
              <a:defRPr sz="4400">
                <a:solidFill>
                  <a:srgbClr val="105B9A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/>
            </a:lvl9pPr>
          </a:lstStyle>
          <a:p/>
        </p:txBody>
      </p:sp>
      <p:cxnSp>
        <p:nvCxnSpPr>
          <p:cNvPr id="12" name="Google Shape;12;p30"/>
          <p:cNvCxnSpPr/>
          <p:nvPr/>
        </p:nvCxnSpPr>
        <p:spPr>
          <a:xfrm>
            <a:off x="799525" y="2178843"/>
            <a:ext cx="7658700" cy="0"/>
          </a:xfrm>
          <a:prstGeom prst="straightConnector1">
            <a:avLst/>
          </a:prstGeom>
          <a:noFill/>
          <a:ln cap="flat" cmpd="sng" w="9525">
            <a:solidFill>
              <a:srgbClr val="105B9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30"/>
          <p:cNvSpPr txBox="1"/>
          <p:nvPr/>
        </p:nvSpPr>
        <p:spPr>
          <a:xfrm>
            <a:off x="7079115" y="4758551"/>
            <a:ext cx="189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Font typeface="Quattrocento Sans"/>
              <a:buNone/>
            </a:pPr>
            <a:r>
              <a:rPr b="0" i="0" lang="en" sz="1800" u="none" cap="none" strike="noStrike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April 14,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4419600" y="4629150"/>
            <a:ext cx="213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 bullets">
  <p:cSld name="Title and Content w bulle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/>
          <p:nvPr>
            <p:ph type="title"/>
          </p:nvPr>
        </p:nvSpPr>
        <p:spPr>
          <a:xfrm>
            <a:off x="457200" y="2286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4000"/>
              <a:buFont typeface="Quattrocento Sans"/>
              <a:buNone/>
              <a:defRPr sz="4000">
                <a:solidFill>
                  <a:srgbClr val="105B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457200" y="125730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C373A"/>
              </a:buClr>
              <a:buSzPts val="2400"/>
              <a:buChar char="●"/>
              <a:defRPr sz="2400">
                <a:solidFill>
                  <a:srgbClr val="3C37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2000"/>
              <a:buChar char="○"/>
              <a:defRPr sz="2000">
                <a:solidFill>
                  <a:srgbClr val="3C37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 sz="1800">
                <a:solidFill>
                  <a:srgbClr val="3C37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1600"/>
              <a:buChar char="●"/>
              <a:defRPr sz="1600">
                <a:solidFill>
                  <a:srgbClr val="3C37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1600"/>
              <a:buChar char="○"/>
              <a:defRPr sz="1600">
                <a:solidFill>
                  <a:srgbClr val="3C37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descr="Z:\Marketing\Logos\Bright Power\PNG\Sunburst.png" id="69" name="Google Shape;6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72731" y="4802507"/>
            <a:ext cx="239152" cy="22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7290" y="3943350"/>
            <a:ext cx="2190751" cy="20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2"/>
          <p:cNvSpPr/>
          <p:nvPr/>
        </p:nvSpPr>
        <p:spPr>
          <a:xfrm>
            <a:off x="-17168" y="-3969"/>
            <a:ext cx="9178200" cy="952500"/>
          </a:xfrm>
          <a:prstGeom prst="rect">
            <a:avLst/>
          </a:prstGeom>
          <a:solidFill>
            <a:srgbClr val="31608C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32"/>
          <p:cNvSpPr/>
          <p:nvPr/>
        </p:nvSpPr>
        <p:spPr>
          <a:xfrm>
            <a:off x="-17168" y="894308"/>
            <a:ext cx="9178200" cy="49200"/>
          </a:xfrm>
          <a:prstGeom prst="rect">
            <a:avLst/>
          </a:prstGeom>
          <a:solidFill>
            <a:srgbClr val="EC963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23;p3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4400"/>
              <a:buFont typeface="Quattrocento Sans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466666" y="4731544"/>
            <a:ext cx="33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no logo" showMasterSp="0">
  <p:cSld name="1_Title Slide no log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685800" y="2343150"/>
            <a:ext cx="3810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C373A"/>
              </a:buClr>
              <a:buSzPts val="1800"/>
              <a:buChar char="■"/>
              <a:defRPr/>
            </a:lvl9pPr>
          </a:lstStyle>
          <a:p/>
        </p:txBody>
      </p:sp>
      <p:cxnSp>
        <p:nvCxnSpPr>
          <p:cNvPr id="28" name="Google Shape;28;p33"/>
          <p:cNvCxnSpPr/>
          <p:nvPr/>
        </p:nvCxnSpPr>
        <p:spPr>
          <a:xfrm>
            <a:off x="762000" y="2171700"/>
            <a:ext cx="7772400" cy="0"/>
          </a:xfrm>
          <a:prstGeom prst="straightConnector1">
            <a:avLst/>
          </a:prstGeom>
          <a:noFill/>
          <a:ln cap="flat" cmpd="sng" w="9525">
            <a:solidFill>
              <a:srgbClr val="3C373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33"/>
          <p:cNvSpPr txBox="1"/>
          <p:nvPr/>
        </p:nvSpPr>
        <p:spPr>
          <a:xfrm>
            <a:off x="731519" y="1428750"/>
            <a:ext cx="7757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4400"/>
              <a:buFont typeface="Quattrocento Sans"/>
              <a:buNone/>
            </a:pPr>
            <a:r>
              <a:rPr b="0" i="0" lang="en" sz="4400" u="none" cap="none" strike="noStrike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2" id="30" name="Google Shape;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48200" y="453389"/>
            <a:ext cx="2914650" cy="5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4419600" y="4629150"/>
            <a:ext cx="213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" name="Google Shape;34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" name="Google Shape;5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nyc.gov/assets/sustainablebuildings/downloads/pdfs/ll97_ab_report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 b="15295" l="0" r="0" t="22996"/>
          <a:stretch/>
        </p:blipFill>
        <p:spPr>
          <a:xfrm>
            <a:off x="-240869" y="0"/>
            <a:ext cx="9625652" cy="4189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75" name="Google Shape;7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0033" y="4253805"/>
            <a:ext cx="3543848" cy="6851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"/>
          <p:cNvCxnSpPr/>
          <p:nvPr/>
        </p:nvCxnSpPr>
        <p:spPr>
          <a:xfrm>
            <a:off x="3613069" y="2413072"/>
            <a:ext cx="1917900" cy="0"/>
          </a:xfrm>
          <a:prstGeom prst="straightConnector1">
            <a:avLst/>
          </a:prstGeom>
          <a:noFill/>
          <a:ln cap="flat" cmpd="sng" w="25400">
            <a:solidFill>
              <a:srgbClr val="105B9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"/>
          <p:cNvSpPr/>
          <p:nvPr/>
        </p:nvSpPr>
        <p:spPr>
          <a:xfrm>
            <a:off x="7027375" y="4734500"/>
            <a:ext cx="1586400" cy="40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11925" y="1491275"/>
            <a:ext cx="892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70"/>
              <a:buFont typeface="Quattrocento Sans"/>
              <a:buNone/>
            </a:pPr>
            <a:r>
              <a:rPr b="1" lang="en" sz="3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LL 97 Advisory Board Report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1391762" y="2646966"/>
            <a:ext cx="636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70"/>
              <a:buFont typeface="Quattrocento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type="title"/>
          </p:nvPr>
        </p:nvSpPr>
        <p:spPr>
          <a:xfrm>
            <a:off x="24661" y="34529"/>
            <a:ext cx="906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Quattrocento Sans"/>
              <a:buNone/>
            </a:pPr>
            <a:r>
              <a:rPr lang="en" sz="3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About the LL 97 Advisory Board Report</a:t>
            </a:r>
            <a:endParaRPr sz="3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289975" y="1142801"/>
            <a:ext cx="82296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See report </a:t>
            </a:r>
            <a:r>
              <a:rPr lang="en" sz="22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here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Released Dec 29th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Details the </a:t>
            </a: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recommendations</a:t>
            </a: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the seven LL 97 working groups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Designed to guide the future of LL 97 implementation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37145" l="0" r="1863" t="0"/>
          <a:stretch/>
        </p:blipFill>
        <p:spPr>
          <a:xfrm>
            <a:off x="-117937" y="-3869825"/>
            <a:ext cx="9379724" cy="9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-17168" y="1850231"/>
            <a:ext cx="9178200" cy="952500"/>
          </a:xfrm>
          <a:prstGeom prst="rect">
            <a:avLst/>
          </a:prstGeom>
          <a:solidFill>
            <a:srgbClr val="31608C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2"/>
          <p:cNvSpPr txBox="1"/>
          <p:nvPr>
            <p:ph type="title"/>
          </p:nvPr>
        </p:nvSpPr>
        <p:spPr>
          <a:xfrm>
            <a:off x="-1" y="189785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attrocento Sans"/>
              <a:buNone/>
            </a:pPr>
            <a:r>
              <a:rPr lang="en" sz="4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Recommendations</a:t>
            </a:r>
            <a:endParaRPr sz="4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85bd72edc_0_0"/>
          <p:cNvSpPr txBox="1"/>
          <p:nvPr>
            <p:ph type="title"/>
          </p:nvPr>
        </p:nvSpPr>
        <p:spPr>
          <a:xfrm>
            <a:off x="24661" y="34529"/>
            <a:ext cx="906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Quattrocento Sans"/>
              <a:buNone/>
            </a:pPr>
            <a:r>
              <a:rPr lang="en" sz="3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DOB has already taken up some suggestions:</a:t>
            </a:r>
            <a:endParaRPr sz="3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" name="Google Shape;98;g1d85bd72edc_0_0"/>
          <p:cNvSpPr txBox="1"/>
          <p:nvPr/>
        </p:nvSpPr>
        <p:spPr>
          <a:xfrm>
            <a:off x="289975" y="1142801"/>
            <a:ext cx="82296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Clarifying that RECs only apply to electricity emissions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Changing emissions limits from occupancy groups to ESPM space types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Incorporating TOU option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d85bd72edc_0_11"/>
          <p:cNvSpPr txBox="1"/>
          <p:nvPr>
            <p:ph type="title"/>
          </p:nvPr>
        </p:nvSpPr>
        <p:spPr>
          <a:xfrm>
            <a:off x="24661" y="34529"/>
            <a:ext cx="906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Quattrocento Sans"/>
              <a:buNone/>
            </a:pPr>
            <a:r>
              <a:rPr lang="en" sz="3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</a:t>
            </a:r>
            <a:r>
              <a:rPr lang="en" sz="3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Recommendations:</a:t>
            </a:r>
            <a:endParaRPr sz="3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g1d85bd72edc_0_11"/>
          <p:cNvSpPr txBox="1"/>
          <p:nvPr/>
        </p:nvSpPr>
        <p:spPr>
          <a:xfrm>
            <a:off x="289975" y="1142801"/>
            <a:ext cx="82296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85000" lnSpcReduction="20000"/>
          </a:bodyPr>
          <a:lstStyle/>
          <a:p>
            <a:pPr indent="-347345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Limit RECs to 30% of overage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 an energy efficiency metric in 2030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Incentivize beneficial electrification with a deemed or measured credit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Revise the Article 321 Prescriptive Path to push more decarb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Raising the emissions limit for hospitals 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Encouraging tenant participation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Incorporate new tech like carbon capture/sequestration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Expanding exemptions and adjustments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Option to pay into an EJ retrofit fund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734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ct val="1000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Align LL97 with existing laws and codes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85bd72edc_0_5"/>
          <p:cNvSpPr txBox="1"/>
          <p:nvPr>
            <p:ph type="title"/>
          </p:nvPr>
        </p:nvSpPr>
        <p:spPr>
          <a:xfrm>
            <a:off x="24661" y="34529"/>
            <a:ext cx="906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Quattrocento Sans"/>
              <a:buNone/>
            </a:pPr>
            <a:r>
              <a:rPr lang="en" sz="3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What’s the anticipated impact?</a:t>
            </a:r>
            <a:endParaRPr sz="3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g1d85bd72edc_0_5"/>
          <p:cNvSpPr txBox="1"/>
          <p:nvPr/>
        </p:nvSpPr>
        <p:spPr>
          <a:xfrm>
            <a:off x="289975" y="1142801"/>
            <a:ext cx="82296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report only contains suggestions. Some items DOB can adopt, whereas others require a City Council amendment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Advisory Board and Working Group participants were selected by the de Blasio camp, unclear if Mayor Adams will heed their suggestions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5B9A"/>
              </a:buClr>
              <a:buSzPts val="2200"/>
              <a:buFont typeface="Quattrocento Sans"/>
              <a:buChar char="●"/>
            </a:pPr>
            <a:r>
              <a:rPr lang="en" sz="2200">
                <a:solidFill>
                  <a:srgbClr val="105B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DOB didn’t wait for the report before publishing draft rules</a:t>
            </a:r>
            <a:endParaRPr sz="2200">
              <a:solidFill>
                <a:srgbClr val="105B9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 Clevinger</dc:creator>
</cp:coreProperties>
</file>