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1" r:id="rId3"/>
    <p:sldId id="274" r:id="rId4"/>
    <p:sldId id="278" r:id="rId5"/>
    <p:sldId id="279" r:id="rId6"/>
    <p:sldId id="280" r:id="rId7"/>
    <p:sldId id="281" r:id="rId8"/>
    <p:sldId id="282" r:id="rId9"/>
    <p:sldId id="2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72"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C837-D278-27BD-08E6-C83366B8D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B8240-84C1-B63F-89F6-C8504D08D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4D2F1-37CF-2B7B-639D-F28E6BDDA6A4}"/>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5F692BA3-BF5C-667D-6F01-1BF75F774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FA9C-64C6-4C56-0D78-A0D99618876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55367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5A0B-0423-97C7-85B2-6FB683C7F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531CE1-94A5-67A3-EEC8-A44B801F0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18A9-9010-3399-BA09-4EE542BE7A41}"/>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3E0A2610-1846-9A97-E44C-C370A4B61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6A746-D83E-DB11-D8A1-C9D15A4A9C2C}"/>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135993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B75F8-A800-A85C-E19F-838FAAD3C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696DD-7BD1-E22F-2D89-9F8AF4B9F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CC770-5F60-175E-EF97-91AFBF1257A0}"/>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52E97D63-1272-6350-6C40-6C220B5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75C5E-16DD-3C34-B69D-976DC993485D}"/>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932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CFAD-DAE4-9E9B-F7E2-76B0CAEE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3A735-557C-91C5-B959-2F2100FA1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05F03-6DB1-BFD6-1A1A-272E24B6D8A3}"/>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2E48BD01-EA75-B267-B655-77DE8FA6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B6C57-C3E7-97DD-39BD-B935A74EF832}"/>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7272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B952-34BF-C426-8C5D-760DC33DA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EC0035-C6CC-F182-8BDB-15602222E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AAF0C-52ED-4D97-742B-FD6B7FC574E0}"/>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B7AEF61D-4CC5-ABAD-2364-E4FBFF9A9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25D87-E427-D89E-D5D1-901CE113AC4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183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5213-EC1E-A229-9EE8-FFA69DC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B182B-7C77-D5EE-BF16-10D3E6994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B1C9A3-EE39-EA3F-C6CF-8163DF5A4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708FA-606C-57D5-326E-446564D2EA90}"/>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6" name="Footer Placeholder 5">
            <a:extLst>
              <a:ext uri="{FF2B5EF4-FFF2-40B4-BE49-F238E27FC236}">
                <a16:creationId xmlns:a16="http://schemas.microsoft.com/office/drawing/2014/main" id="{B6CB5BD2-AFD1-E56B-4418-19EC559D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647AB-B160-E90D-F22F-10696191D6B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403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D7DD-E389-5A79-651C-C39402976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2B0D3-1E79-D258-3607-E9A1CD5AC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8378B-C7FD-65D4-B925-1470A6D9B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B0D9A-BA26-6CC0-C6ED-953A66870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34C09-F400-5655-A343-E75567F8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B3BEBC-7904-EB95-08B3-1BA081146BF1}"/>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8" name="Footer Placeholder 7">
            <a:extLst>
              <a:ext uri="{FF2B5EF4-FFF2-40B4-BE49-F238E27FC236}">
                <a16:creationId xmlns:a16="http://schemas.microsoft.com/office/drawing/2014/main" id="{B5214ACA-5CE3-2D32-083B-65B29041F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861A3-5688-D716-0754-D68EC853A35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267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DE5-C072-2719-A637-FE6D34DB2C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73210-4971-0D6D-8FDB-52935C387603}"/>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4" name="Footer Placeholder 3">
            <a:extLst>
              <a:ext uri="{FF2B5EF4-FFF2-40B4-BE49-F238E27FC236}">
                <a16:creationId xmlns:a16="http://schemas.microsoft.com/office/drawing/2014/main" id="{8D0B0B2B-C6A8-761E-CAB5-FD0692F05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4D19C-D341-B220-0B98-3FCFE82D43D5}"/>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91227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20668-5104-63D9-7AFC-179009C59F9C}"/>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3" name="Footer Placeholder 2">
            <a:extLst>
              <a:ext uri="{FF2B5EF4-FFF2-40B4-BE49-F238E27FC236}">
                <a16:creationId xmlns:a16="http://schemas.microsoft.com/office/drawing/2014/main" id="{8C1CA12F-8C11-5EB1-B8FB-8E5D337EF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644DD-A1B8-C143-31A9-C5178F743504}"/>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2969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AF18-CF47-67FD-57E9-3CC5A2AB3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C4D34-1242-1782-E22D-D2424A7FC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4008D-8D91-5EC6-D8DB-D67750D4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0FE31-143F-EA4B-2083-6D16E51536FE}"/>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6" name="Footer Placeholder 5">
            <a:extLst>
              <a:ext uri="{FF2B5EF4-FFF2-40B4-BE49-F238E27FC236}">
                <a16:creationId xmlns:a16="http://schemas.microsoft.com/office/drawing/2014/main" id="{F585B5D0-7BE0-CFA8-4BF3-A2C9AD7A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808CF-3BF3-B1C3-91B8-324B2D144B2E}"/>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961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9F1-3F4C-83A6-5EC4-1CE0B6C1B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AA09D-1970-A909-44B3-E2429FC6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460788-5555-17FA-0862-3D08D9AF0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EA3C7-7BB2-F39B-4295-AC3A2E7D40DD}"/>
              </a:ext>
            </a:extLst>
          </p:cNvPr>
          <p:cNvSpPr>
            <a:spLocks noGrp="1"/>
          </p:cNvSpPr>
          <p:nvPr>
            <p:ph type="dt" sz="half" idx="10"/>
          </p:nvPr>
        </p:nvSpPr>
        <p:spPr/>
        <p:txBody>
          <a:bodyPr/>
          <a:lstStyle/>
          <a:p>
            <a:fld id="{3FD2E923-103A-4FE3-8659-5030C18E0FEC}" type="datetimeFigureOut">
              <a:rPr lang="en-US" smtClean="0"/>
              <a:t>11/13/2023</a:t>
            </a:fld>
            <a:endParaRPr lang="en-US"/>
          </a:p>
        </p:txBody>
      </p:sp>
      <p:sp>
        <p:nvSpPr>
          <p:cNvPr id="6" name="Footer Placeholder 5">
            <a:extLst>
              <a:ext uri="{FF2B5EF4-FFF2-40B4-BE49-F238E27FC236}">
                <a16:creationId xmlns:a16="http://schemas.microsoft.com/office/drawing/2014/main" id="{DF020FB0-2D48-4FB3-0FFC-42FFA8AF3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C074-0072-5EAC-A45D-D415BA33E7F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04162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8654-B1F1-8897-0A3C-EC95882D9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795E6-E4F7-91AC-371E-B2F71CBE0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191CD-7AC6-18CB-2254-5C125859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E923-103A-4FE3-8659-5030C18E0FEC}" type="datetimeFigureOut">
              <a:rPr lang="en-US" smtClean="0"/>
              <a:t>11/13/2023</a:t>
            </a:fld>
            <a:endParaRPr lang="en-US"/>
          </a:p>
        </p:txBody>
      </p:sp>
      <p:sp>
        <p:nvSpPr>
          <p:cNvPr id="5" name="Footer Placeholder 4">
            <a:extLst>
              <a:ext uri="{FF2B5EF4-FFF2-40B4-BE49-F238E27FC236}">
                <a16:creationId xmlns:a16="http://schemas.microsoft.com/office/drawing/2014/main" id="{9A62AC06-3AD2-B618-2783-96B4CEE60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D0CAA-60AE-0D7F-4460-E5089238A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347B-8A4A-43C6-914B-1F4D2313F595}" type="slidenum">
              <a:rPr lang="en-US" smtClean="0"/>
              <a:t>‹#›</a:t>
            </a:fld>
            <a:endParaRPr lang="en-US"/>
          </a:p>
        </p:txBody>
      </p:sp>
    </p:spTree>
    <p:extLst>
      <p:ext uri="{BB962C8B-B14F-4D97-AF65-F5344CB8AC3E}">
        <p14:creationId xmlns:p14="http://schemas.microsoft.com/office/powerpoint/2010/main" val="285683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6D07-6F37-EFBD-303B-EC854AC93FEF}"/>
              </a:ext>
            </a:extLst>
          </p:cNvPr>
          <p:cNvSpPr>
            <a:spLocks noGrp="1"/>
          </p:cNvSpPr>
          <p:nvPr>
            <p:ph type="title"/>
          </p:nvPr>
        </p:nvSpPr>
        <p:spPr/>
        <p:txBody>
          <a:bodyPr/>
          <a:lstStyle/>
          <a:p>
            <a:pPr algn="ctr"/>
            <a:r>
              <a:rPr lang="en-US" dirty="0"/>
              <a:t>	</a:t>
            </a:r>
            <a:r>
              <a:rPr lang="en-US" sz="2800" dirty="0"/>
              <a:t>Regulatory Update Briefing for the NYECC Board of Directors</a:t>
            </a:r>
            <a:br>
              <a:rPr lang="en-US" sz="2800" dirty="0"/>
            </a:br>
            <a:r>
              <a:rPr lang="en-US" sz="2800" dirty="0"/>
              <a:t>In-Person Meeting</a:t>
            </a:r>
          </a:p>
        </p:txBody>
      </p:sp>
      <p:sp>
        <p:nvSpPr>
          <p:cNvPr id="3" name="Content Placeholder 2">
            <a:extLst>
              <a:ext uri="{FF2B5EF4-FFF2-40B4-BE49-F238E27FC236}">
                <a16:creationId xmlns:a16="http://schemas.microsoft.com/office/drawing/2014/main" id="{F420B349-6FC7-56C8-211E-7E96D69FE70E}"/>
              </a:ext>
            </a:extLst>
          </p:cNvPr>
          <p:cNvSpPr>
            <a:spLocks noGrp="1"/>
          </p:cNvSpPr>
          <p:nvPr>
            <p:ph idx="1"/>
          </p:nvPr>
        </p:nvSpPr>
        <p:spPr/>
        <p:txBody>
          <a:bodyPr/>
          <a:lstStyle/>
          <a:p>
            <a:pPr marL="0" indent="0" algn="ctr">
              <a:buNone/>
            </a:pPr>
            <a:r>
              <a:rPr lang="en-US" dirty="0"/>
              <a:t>November 16, 2023</a:t>
            </a:r>
          </a:p>
          <a:p>
            <a:pPr marL="0" indent="0" algn="ctr">
              <a:buNone/>
            </a:pPr>
            <a:r>
              <a:rPr lang="en-US" dirty="0"/>
              <a:t>Presented by George Diamantopoulos, Esq.</a:t>
            </a:r>
          </a:p>
        </p:txBody>
      </p:sp>
    </p:spTree>
    <p:extLst>
      <p:ext uri="{BB962C8B-B14F-4D97-AF65-F5344CB8AC3E}">
        <p14:creationId xmlns:p14="http://schemas.microsoft.com/office/powerpoint/2010/main" val="344386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8249-3096-2818-4752-5A929672356B}"/>
              </a:ext>
            </a:extLst>
          </p:cNvPr>
          <p:cNvSpPr>
            <a:spLocks noGrp="1"/>
          </p:cNvSpPr>
          <p:nvPr>
            <p:ph type="title"/>
          </p:nvPr>
        </p:nvSpPr>
        <p:spPr/>
        <p:txBody>
          <a:bodyPr>
            <a:normAutofit/>
          </a:bodyPr>
          <a:lstStyle/>
          <a:p>
            <a:r>
              <a:rPr lang="en-US" sz="2800" b="1" dirty="0"/>
              <a:t>Con Edison Steam Rate Case (22-S-0659)</a:t>
            </a:r>
          </a:p>
        </p:txBody>
      </p:sp>
      <p:sp>
        <p:nvSpPr>
          <p:cNvPr id="3" name="Content Placeholder 2">
            <a:extLst>
              <a:ext uri="{FF2B5EF4-FFF2-40B4-BE49-F238E27FC236}">
                <a16:creationId xmlns:a16="http://schemas.microsoft.com/office/drawing/2014/main" id="{AAA94B5F-DC2C-714F-1EE1-BC365669D3D2}"/>
              </a:ext>
            </a:extLst>
          </p:cNvPr>
          <p:cNvSpPr>
            <a:spLocks noGrp="1"/>
          </p:cNvSpPr>
          <p:nvPr>
            <p:ph idx="1"/>
          </p:nvPr>
        </p:nvSpPr>
        <p:spPr/>
        <p:txBody>
          <a:bodyPr>
            <a:normAutofit fontScale="85000" lnSpcReduction="20000"/>
          </a:bodyPr>
          <a:lstStyle/>
          <a:p>
            <a:r>
              <a:rPr lang="en-US" sz="2400" dirty="0"/>
              <a:t>NYECC is not a signatory to the Joint Proposal</a:t>
            </a:r>
          </a:p>
          <a:p>
            <a:r>
              <a:rPr lang="en-US" sz="2400" dirty="0"/>
              <a:t>3 year Rate Plan from 11/1/23 – 10/31/26 (RY1-RY3 - 11/1/23-10/31/24, 11/1/24-10/31/25, 11/1/25-10/31/26</a:t>
            </a:r>
          </a:p>
          <a:p>
            <a:r>
              <a:rPr lang="en-US" sz="2400" dirty="0"/>
              <a:t>Levelized increase is $77.8M per year.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cumulative 3 year levelized increase in the revenue requirement is $466.8M, which is $100M less than Con Edison’s initial ask.</a:t>
            </a:r>
          </a:p>
          <a:p>
            <a:pPr marL="742950" marR="0" lvl="1" indent="-285750">
              <a:lnSpc>
                <a:spcPct val="107000"/>
              </a:lnSpc>
              <a:spcBef>
                <a:spcPts val="0"/>
              </a:spcBef>
              <a:spcAft>
                <a:spcPts val="0"/>
              </a:spcAft>
              <a:buFont typeface="Courier New" panose="02070309020205020404" pitchFamily="49" charset="0"/>
              <a:buChar char="o"/>
            </a:pPr>
            <a:r>
              <a:rPr lang="en-US" u="sng" kern="100" dirty="0">
                <a:effectLst/>
                <a:latin typeface="Calibri" panose="020F0502020204030204" pitchFamily="34" charset="0"/>
                <a:ea typeface="Calibri" panose="020F0502020204030204" pitchFamily="34" charset="0"/>
                <a:cs typeface="Times New Roman" panose="02020603050405020304" pitchFamily="18" charset="0"/>
              </a:rPr>
              <a:t>Levelized</a:t>
            </a:r>
            <a:r>
              <a:rPr lang="en-US" kern="100" dirty="0">
                <a:effectLst/>
                <a:latin typeface="Calibri" panose="020F0502020204030204" pitchFamily="34" charset="0"/>
                <a:ea typeface="Calibri" panose="020F0502020204030204" pitchFamily="34" charset="0"/>
                <a:cs typeface="Times New Roman" panose="02020603050405020304" pitchFamily="18" charset="0"/>
              </a:rPr>
              <a:t> percentage Increases:</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RY1 - (14.6% customer bill impact);  </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RY2 - (12.8% customer bill impact); </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RY3 - (11.3% customer bill impact).</a:t>
            </a:r>
          </a:p>
          <a:p>
            <a:pPr marL="91440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43.9% in Total Bill increases through end of RY3</a:t>
            </a:r>
          </a:p>
          <a:p>
            <a:r>
              <a:rPr lang="en-US" sz="2400" dirty="0"/>
              <a:t>10/5/23 at 1:00 PM – Pre-hearing Procedural Conference</a:t>
            </a:r>
          </a:p>
          <a:p>
            <a:r>
              <a:rPr lang="en-US" sz="2400" dirty="0"/>
              <a:t>10/11/23 at 10:30 AM – Virtual Evidentiary Hearing before ALJs followed by 11:00 AM Virtual Public Statement Hearing</a:t>
            </a:r>
          </a:p>
          <a:p>
            <a:r>
              <a:rPr lang="en-US" sz="2400" b="1" dirty="0"/>
              <a:t>11/16/23 – The PSC Session will consider the Joint Proposal in the Steam Case for adoption as it is listed as an agenda item for today’s PSC session.</a:t>
            </a:r>
          </a:p>
          <a:p>
            <a:endParaRPr lang="en-US" sz="1900" b="1" dirty="0"/>
          </a:p>
        </p:txBody>
      </p:sp>
    </p:spTree>
    <p:extLst>
      <p:ext uri="{BB962C8B-B14F-4D97-AF65-F5344CB8AC3E}">
        <p14:creationId xmlns:p14="http://schemas.microsoft.com/office/powerpoint/2010/main" val="52239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CAC3-6791-07C9-9EFF-102C186D0389}"/>
              </a:ext>
            </a:extLst>
          </p:cNvPr>
          <p:cNvSpPr>
            <a:spLocks noGrp="1"/>
          </p:cNvSpPr>
          <p:nvPr>
            <p:ph type="title"/>
          </p:nvPr>
        </p:nvSpPr>
        <p:spPr/>
        <p:txBody>
          <a:bodyPr>
            <a:normAutofit/>
          </a:bodyPr>
          <a:lstStyle/>
          <a:p>
            <a:r>
              <a:rPr lang="en-US" sz="2800" b="1" kern="100" dirty="0">
                <a:effectLst/>
                <a:latin typeface="Calibri" panose="020F0502020204030204" pitchFamily="34" charset="0"/>
                <a:ea typeface="Calibri" panose="020F0502020204030204" pitchFamily="34" charset="0"/>
                <a:cs typeface="Calibri" panose="020F0502020204030204" pitchFamily="34" charset="0"/>
              </a:rPr>
              <a:t>Con Edison Gas System Long Term Plan - 23-G-0147 – filed 5/31/23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F1BDDAB3-1F8D-F2AC-4F9C-74517ECB63D9}"/>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Calibri" panose="020F0502020204030204" pitchFamily="34" charset="0"/>
              </a:rPr>
              <a:t>5/12/22 – PSC Order requiring gas utilities to file comprehensive long-term plans complying with the CLCPA over course of three years  </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Calibri" panose="020F0502020204030204" pitchFamily="34" charset="0"/>
                <a:ea typeface="Calibri" panose="020F0502020204030204" pitchFamily="34" charset="0"/>
                <a:cs typeface="Calibri" panose="020F0502020204030204" pitchFamily="34" charset="0"/>
              </a:rPr>
              <a:t>8/21/23 – NYECC filed Comments on Con Ed Gas System Long Term Plan</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Calibri" panose="020F0502020204030204" pitchFamily="34" charset="0"/>
              </a:rPr>
              <a:t>9/5/23 – Con Ed filed Reply Comments </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9/12/23, 9/14/23, 9/25/23, 9/26/23, 10/3/23, 10/4/23, 10/18/23, 10/19/23 – DPS Conferences </a:t>
            </a:r>
          </a:p>
          <a:p>
            <a:pPr marL="342900" indent="-342900">
              <a:lnSpc>
                <a:spcPct val="107000"/>
              </a:lnSpc>
              <a:spcBef>
                <a:spcPts val="0"/>
              </a:spcBef>
              <a:buFont typeface="Symbol" panose="05050102010706020507" pitchFamily="18" charset="2"/>
              <a:buChar char=""/>
            </a:pPr>
            <a:r>
              <a:rPr lang="en-US" sz="2400" b="1" kern="100" dirty="0">
                <a:latin typeface="Calibri" panose="020F0502020204030204" pitchFamily="34" charset="0"/>
                <a:ea typeface="Calibri" panose="020F0502020204030204" pitchFamily="34" charset="0"/>
                <a:cs typeface="Calibri" panose="020F0502020204030204" pitchFamily="34" charset="0"/>
              </a:rPr>
              <a:t>10/13/23 – NYECC Comments on Company edits to its Plan</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10/16/23 – PA Consulting Group’s Preliminary Findings Report </a:t>
            </a:r>
            <a:r>
              <a:rPr lang="en-US" sz="2400" b="1" kern="100" dirty="0">
                <a:latin typeface="Calibri" panose="020F0502020204030204" pitchFamily="34" charset="0"/>
                <a:ea typeface="Calibri" panose="020F0502020204030204" pitchFamily="34" charset="0"/>
                <a:cs typeface="Calibri" panose="020F0502020204030204" pitchFamily="34" charset="0"/>
              </a:rPr>
              <a:t>(plan stops short of defining and planning for significant paradigm shifts)</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11/29/23 – Con Edison’s Final Plan</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12/11/23 – PA Final Report (DPS to review before release)</a:t>
            </a:r>
          </a:p>
          <a:p>
            <a:pPr marL="0" indent="0">
              <a:lnSpc>
                <a:spcPct val="107000"/>
              </a:lnSpc>
              <a:spcBef>
                <a:spcPts val="0"/>
              </a:spcBef>
              <a:buNone/>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buNone/>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008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C1EB-237C-439B-1AA0-06507BDFB77E}"/>
              </a:ext>
            </a:extLst>
          </p:cNvPr>
          <p:cNvSpPr>
            <a:spLocks noGrp="1"/>
          </p:cNvSpPr>
          <p:nvPr>
            <p:ph type="title"/>
          </p:nvPr>
        </p:nvSpPr>
        <p:spPr/>
        <p:txBody>
          <a:bodyPr>
            <a:normAutofit/>
          </a:bodyPr>
          <a:lstStyle/>
          <a:p>
            <a:r>
              <a:rPr lang="en-US" sz="3200" b="1" dirty="0"/>
              <a:t>First US Industrial Carbon Capture Plant Opens;</a:t>
            </a:r>
            <a:br>
              <a:rPr lang="en-US" sz="3200" b="1" dirty="0"/>
            </a:br>
            <a:r>
              <a:rPr lang="en-US" sz="3200" b="1" dirty="0"/>
              <a:t>Federal Carbon Dioxide Removal Purchase Pilot Prize</a:t>
            </a:r>
          </a:p>
        </p:txBody>
      </p:sp>
      <p:sp>
        <p:nvSpPr>
          <p:cNvPr id="3" name="Content Placeholder 2">
            <a:extLst>
              <a:ext uri="{FF2B5EF4-FFF2-40B4-BE49-F238E27FC236}">
                <a16:creationId xmlns:a16="http://schemas.microsoft.com/office/drawing/2014/main" id="{285801ED-68AF-431F-12BC-BF733B860742}"/>
              </a:ext>
            </a:extLst>
          </p:cNvPr>
          <p:cNvSpPr>
            <a:spLocks noGrp="1"/>
          </p:cNvSpPr>
          <p:nvPr>
            <p:ph idx="1"/>
          </p:nvPr>
        </p:nvSpPr>
        <p:spPr/>
        <p:txBody>
          <a:bodyPr>
            <a:normAutofit lnSpcReduction="10000"/>
          </a:bodyPr>
          <a:lstStyle/>
          <a:p>
            <a:r>
              <a:rPr lang="en-US" sz="2000" dirty="0">
                <a:solidFill>
                  <a:srgbClr val="000000"/>
                </a:solidFill>
                <a:latin typeface="Arial" panose="020B0604020202020204" pitchFamily="34" charset="0"/>
                <a:ea typeface="Calibri" panose="020F0502020204030204" pitchFamily="34" charset="0"/>
              </a:rPr>
              <a:t>11/9/23 - </a:t>
            </a:r>
            <a:r>
              <a:rPr lang="en-US" sz="2000" b="0" i="0" dirty="0">
                <a:solidFill>
                  <a:srgbClr val="2B2B2B"/>
                </a:solidFill>
                <a:effectLst/>
                <a:latin typeface="Arial" panose="020B0604020202020204" pitchFamily="34" charset="0"/>
                <a:cs typeface="Arial" panose="020B0604020202020204" pitchFamily="34" charset="0"/>
              </a:rPr>
              <a:t>Heirloom Carbon Technologies opened its facility in Tracy, CA and will remove 1,000 tons of CO2 out of the atmosphere per year. </a:t>
            </a:r>
            <a:r>
              <a:rPr lang="en-US" sz="2000" b="0" i="0">
                <a:solidFill>
                  <a:srgbClr val="2B2B2B"/>
                </a:solidFill>
                <a:effectLst/>
                <a:latin typeface="Arial" panose="020B0604020202020204" pitchFamily="34" charset="0"/>
                <a:cs typeface="Arial" panose="020B0604020202020204" pitchFamily="34" charset="0"/>
              </a:rPr>
              <a:t>Captured CO2 </a:t>
            </a:r>
            <a:r>
              <a:rPr lang="en-US" sz="2000" b="0" i="0" dirty="0">
                <a:solidFill>
                  <a:srgbClr val="2B2B2B"/>
                </a:solidFill>
                <a:effectLst/>
                <a:latin typeface="Arial" panose="020B0604020202020204" pitchFamily="34" charset="0"/>
                <a:cs typeface="Arial" panose="020B0604020202020204" pitchFamily="34" charset="0"/>
              </a:rPr>
              <a:t>gets packed into concrete or injected into the ground,</a:t>
            </a:r>
            <a:endPar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2000" dirty="0">
              <a:solidFill>
                <a:srgbClr val="000000"/>
              </a:solidFill>
              <a:latin typeface="Arial" panose="020B0604020202020204" pitchFamily="34" charset="0"/>
              <a:ea typeface="Calibri" panose="020F0502020204030204" pitchFamily="34" charset="0"/>
            </a:endParaRPr>
          </a:p>
          <a:p>
            <a:r>
              <a:rPr lang="en-US" sz="2000" dirty="0">
                <a:solidFill>
                  <a:srgbClr val="000000"/>
                </a:solidFill>
                <a:effectLst/>
                <a:latin typeface="Arial" panose="020B0604020202020204" pitchFamily="34" charset="0"/>
                <a:ea typeface="Calibri" panose="020F0502020204030204" pitchFamily="34" charset="0"/>
              </a:rPr>
              <a:t>10/31/23 – The federal government’s first initiative to directly purchase Carbon Dioxide Removal (CDR) from domestic providers will receive comments through the Energy Dept. on rules for the second and third phases of its Carbon Dioxide Removal Purchase Pilot Prize. </a:t>
            </a:r>
          </a:p>
          <a:p>
            <a:pPr lvl="1"/>
            <a:r>
              <a:rPr lang="en-US" sz="2000" dirty="0">
                <a:solidFill>
                  <a:srgbClr val="000000"/>
                </a:solidFill>
                <a:latin typeface="Arial" panose="020B0604020202020204" pitchFamily="34" charset="0"/>
                <a:ea typeface="Calibri" panose="020F0502020204030204" pitchFamily="34" charset="0"/>
              </a:rPr>
              <a:t>U</a:t>
            </a:r>
            <a:r>
              <a:rPr lang="en-US" sz="2000" dirty="0">
                <a:solidFill>
                  <a:srgbClr val="000000"/>
                </a:solidFill>
                <a:effectLst/>
                <a:latin typeface="Arial" panose="020B0604020202020204" pitchFamily="34" charset="0"/>
                <a:ea typeface="Calibri" panose="020F0502020204030204" pitchFamily="34" charset="0"/>
              </a:rPr>
              <a:t>p to $35M in cash awards to teams providing impactful CDR concept proposals that can be developed and refined to ultimately deliver their specified CDR credits. </a:t>
            </a:r>
          </a:p>
          <a:p>
            <a:pPr lvl="1"/>
            <a:r>
              <a:rPr lang="en-US" sz="2000" dirty="0">
                <a:solidFill>
                  <a:srgbClr val="000000"/>
                </a:solidFill>
                <a:effectLst/>
                <a:latin typeface="Arial" panose="020B0604020202020204" pitchFamily="34" charset="0"/>
                <a:ea typeface="Calibri" panose="020F0502020204030204" pitchFamily="34" charset="0"/>
              </a:rPr>
              <a:t>Teams can win increasingly larger awards as they make progress over the course of three phases. </a:t>
            </a:r>
          </a:p>
          <a:p>
            <a:pPr lvl="1"/>
            <a:r>
              <a:rPr lang="en-US" sz="2000" dirty="0">
                <a:solidFill>
                  <a:srgbClr val="000000"/>
                </a:solidFill>
                <a:effectLst/>
                <a:latin typeface="Arial" panose="020B0604020202020204" pitchFamily="34" charset="0"/>
                <a:ea typeface="Calibri" panose="020F0502020204030204" pitchFamily="34" charset="0"/>
              </a:rPr>
              <a:t>Applications to compete for Phase I are due by Nov. 30.</a:t>
            </a:r>
          </a:p>
          <a:p>
            <a:pPr lvl="1"/>
            <a:r>
              <a:rPr lang="en-US" sz="2000" dirty="0">
                <a:solidFill>
                  <a:srgbClr val="000000"/>
                </a:solidFill>
                <a:latin typeface="Arial" panose="020B0604020202020204" pitchFamily="34" charset="0"/>
                <a:ea typeface="Calibri" panose="020F0502020204030204" pitchFamily="34" charset="0"/>
              </a:rPr>
              <a:t>Each </a:t>
            </a:r>
            <a:r>
              <a:rPr lang="en-US" sz="2000" dirty="0">
                <a:solidFill>
                  <a:srgbClr val="000000"/>
                </a:solidFill>
                <a:effectLst/>
                <a:latin typeface="Arial" panose="020B0604020202020204" pitchFamily="34" charset="0"/>
                <a:ea typeface="Calibri" panose="020F0502020204030204" pitchFamily="34" charset="0"/>
              </a:rPr>
              <a:t>phase is intended to make progress in the CDR purchase and delivery process.</a:t>
            </a:r>
            <a:endParaRPr lang="en-US" sz="2000" dirty="0"/>
          </a:p>
        </p:txBody>
      </p:sp>
    </p:spTree>
    <p:extLst>
      <p:ext uri="{BB962C8B-B14F-4D97-AF65-F5344CB8AC3E}">
        <p14:creationId xmlns:p14="http://schemas.microsoft.com/office/powerpoint/2010/main" val="311566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2D6BA-ECC8-0820-5248-A1073579AB9D}"/>
              </a:ext>
            </a:extLst>
          </p:cNvPr>
          <p:cNvSpPr>
            <a:spLocks noGrp="1"/>
          </p:cNvSpPr>
          <p:nvPr>
            <p:ph type="title"/>
          </p:nvPr>
        </p:nvSpPr>
        <p:spPr/>
        <p:txBody>
          <a:bodyPr>
            <a:normAutofit/>
          </a:bodyPr>
          <a:lstStyle/>
          <a:p>
            <a:r>
              <a:rPr lang="en-US" sz="2800" b="1" dirty="0"/>
              <a:t>22-E-0064 and 22-G-0065 – Con Ed Reporting on Estimated and Delayed Billing and Negative Revenue Adjustment (NRA) in Joint Proposal</a:t>
            </a:r>
          </a:p>
        </p:txBody>
      </p:sp>
      <p:sp>
        <p:nvSpPr>
          <p:cNvPr id="3" name="Content Placeholder 2">
            <a:extLst>
              <a:ext uri="{FF2B5EF4-FFF2-40B4-BE49-F238E27FC236}">
                <a16:creationId xmlns:a16="http://schemas.microsoft.com/office/drawing/2014/main" id="{95710776-A8AB-66E6-B4ED-17C66166D820}"/>
              </a:ext>
            </a:extLst>
          </p:cNvPr>
          <p:cNvSpPr>
            <a:spLocks noGrp="1"/>
          </p:cNvSpPr>
          <p:nvPr>
            <p:ph idx="1"/>
          </p:nvPr>
        </p:nvSpPr>
        <p:spPr/>
        <p:txBody>
          <a:bodyPr>
            <a:normAutofit fontScale="92500" lnSpcReduction="20000"/>
          </a:bodyPr>
          <a:lstStyle/>
          <a:p>
            <a:r>
              <a:rPr lang="en-US" dirty="0"/>
              <a:t>10/30/23 – As of its third quarter reporting, Con Ed is meeting its targets to avoid NRAs in the JP for estimated and delayed billing of more than 125 days (though we won’t know if RY1 targets are met until end of RY1 after the fourth quarter end on 12/31/23):</a:t>
            </a:r>
          </a:p>
          <a:p>
            <a:pPr lvl="1"/>
            <a:r>
              <a:rPr lang="en-US" dirty="0"/>
              <a:t>Metric 1 – primarily residential – Q3 % vs. target to avoid NRA – </a:t>
            </a:r>
          </a:p>
          <a:p>
            <a:pPr marL="457200" lvl="1" indent="0">
              <a:buNone/>
            </a:pPr>
            <a:r>
              <a:rPr lang="en-US" dirty="0"/>
              <a:t>   1.05% v. &lt;/= 1.99%</a:t>
            </a:r>
          </a:p>
          <a:p>
            <a:pPr marL="457200" lvl="1" indent="0">
              <a:buNone/>
            </a:pPr>
            <a:r>
              <a:rPr lang="en-US" dirty="0"/>
              <a:t>   Q1-Q3 progression: 1.62% -&gt; 1.17% -&gt; 1.05%</a:t>
            </a:r>
          </a:p>
          <a:p>
            <a:pPr lvl="1"/>
            <a:r>
              <a:rPr lang="en-US" dirty="0"/>
              <a:t>Metric 2 – primarily commercial - Q3 % vs. target to avoid NRA – </a:t>
            </a:r>
          </a:p>
          <a:p>
            <a:pPr marL="457200" lvl="1" indent="0">
              <a:buNone/>
            </a:pPr>
            <a:r>
              <a:rPr lang="en-US" dirty="0"/>
              <a:t>   5.74% v. &lt;/= 6.32%</a:t>
            </a:r>
          </a:p>
          <a:p>
            <a:pPr marL="457200" lvl="1" indent="0">
              <a:buNone/>
            </a:pPr>
            <a:r>
              <a:rPr lang="en-US" dirty="0"/>
              <a:t>   Q1-Q3 progression: 7.47% -&gt; 6.27% -&gt; 5.74%</a:t>
            </a:r>
          </a:p>
          <a:p>
            <a:r>
              <a:rPr lang="en-US" dirty="0"/>
              <a:t>11/6/23 – Con Ed filed a Petition to correct the RY2 and RY3 RDM targets which were erroneously set too low from where the revenue requirement says they should be. </a:t>
            </a:r>
          </a:p>
          <a:p>
            <a:pPr marL="457200" lvl="1" indent="0">
              <a:buNone/>
            </a:pPr>
            <a:endParaRPr lang="en-US" dirty="0"/>
          </a:p>
        </p:txBody>
      </p:sp>
    </p:spTree>
    <p:extLst>
      <p:ext uri="{BB962C8B-B14F-4D97-AF65-F5344CB8AC3E}">
        <p14:creationId xmlns:p14="http://schemas.microsoft.com/office/powerpoint/2010/main" val="384365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C2C74-2C9C-E9E9-C382-C3154EBC8FA4}"/>
              </a:ext>
            </a:extLst>
          </p:cNvPr>
          <p:cNvSpPr>
            <a:spLocks noGrp="1"/>
          </p:cNvSpPr>
          <p:nvPr>
            <p:ph type="title"/>
          </p:nvPr>
        </p:nvSpPr>
        <p:spPr/>
        <p:txBody>
          <a:bodyPr/>
          <a:lstStyle/>
          <a:p>
            <a:r>
              <a:rPr lang="en-US" b="1" dirty="0"/>
              <a:t>Energy Efficiency Benchmarking</a:t>
            </a:r>
          </a:p>
        </p:txBody>
      </p:sp>
      <p:sp>
        <p:nvSpPr>
          <p:cNvPr id="3" name="Content Placeholder 2">
            <a:extLst>
              <a:ext uri="{FF2B5EF4-FFF2-40B4-BE49-F238E27FC236}">
                <a16:creationId xmlns:a16="http://schemas.microsoft.com/office/drawing/2014/main" id="{0094AE6E-1132-8EDF-0BE5-A752B178643F}"/>
              </a:ext>
            </a:extLst>
          </p:cNvPr>
          <p:cNvSpPr>
            <a:spLocks noGrp="1"/>
          </p:cNvSpPr>
          <p:nvPr>
            <p:ph idx="1"/>
          </p:nvPr>
        </p:nvSpPr>
        <p:spPr/>
        <p:txBody>
          <a:bodyPr>
            <a:normAutofit lnSpcReduction="10000"/>
          </a:bodyPr>
          <a:lstStyle/>
          <a:p>
            <a:r>
              <a:rPr lang="en-US" sz="2000" dirty="0"/>
              <a:t>10/31/23 – The new enhanced Energy Efficiency Benchmarking portal is 80% complete.</a:t>
            </a:r>
          </a:p>
          <a:p>
            <a:r>
              <a:rPr lang="en-US" sz="2000" dirty="0"/>
              <a:t>Key Features Implemented last month:</a:t>
            </a:r>
          </a:p>
          <a:p>
            <a:pPr lvl="1"/>
            <a:r>
              <a:rPr lang="en-US" sz="2000" u="sng" dirty="0"/>
              <a:t>Automatic monthly data uploads </a:t>
            </a:r>
            <a:r>
              <a:rPr lang="en-US" sz="2000" dirty="0"/>
              <a:t>to Energy Star Portfolio Manager (ESPM)</a:t>
            </a:r>
          </a:p>
          <a:p>
            <a:pPr lvl="1"/>
            <a:r>
              <a:rPr lang="en-US" sz="2000" dirty="0"/>
              <a:t>User </a:t>
            </a:r>
            <a:r>
              <a:rPr lang="en-US" sz="2000" u="sng" dirty="0"/>
              <a:t>notifications</a:t>
            </a:r>
            <a:r>
              <a:rPr lang="en-US" sz="2000" dirty="0"/>
              <a:t> on the portal </a:t>
            </a:r>
            <a:r>
              <a:rPr lang="en-US" sz="2000" u="sng" dirty="0"/>
              <a:t>for Properties that are not included for Covered Building Lists </a:t>
            </a:r>
            <a:r>
              <a:rPr lang="en-US" sz="2000" dirty="0"/>
              <a:t>(CBL) </a:t>
            </a:r>
            <a:r>
              <a:rPr lang="en-US" sz="2000" u="sng" dirty="0"/>
              <a:t>for LL84 and LL97</a:t>
            </a:r>
          </a:p>
          <a:p>
            <a:pPr lvl="1"/>
            <a:r>
              <a:rPr lang="en-US" sz="2000" u="sng" dirty="0"/>
              <a:t>User Interface improvements</a:t>
            </a:r>
          </a:p>
          <a:p>
            <a:pPr lvl="1"/>
            <a:r>
              <a:rPr lang="en-US" sz="2000" u="sng" dirty="0"/>
              <a:t>Implementation of Admin User functionality </a:t>
            </a:r>
            <a:r>
              <a:rPr lang="en-US" sz="2000" dirty="0"/>
              <a:t>within portal</a:t>
            </a:r>
          </a:p>
          <a:p>
            <a:pPr lvl="1"/>
            <a:r>
              <a:rPr lang="en-US" sz="2000" u="sng" dirty="0"/>
              <a:t>Testing and Bug fixing for features implemented</a:t>
            </a:r>
          </a:p>
          <a:p>
            <a:r>
              <a:rPr lang="en-US" sz="2000" dirty="0"/>
              <a:t>Alpha Testing (10/30 – 11/1)</a:t>
            </a:r>
          </a:p>
          <a:p>
            <a:pPr lvl="1"/>
            <a:r>
              <a:rPr lang="en-US" sz="2000" dirty="0"/>
              <a:t>For early feedback and preview, some building owners and property managers were invited to Con Ed to experience the new enhanced portal. </a:t>
            </a:r>
          </a:p>
          <a:p>
            <a:r>
              <a:rPr lang="en-US" sz="2000" dirty="0"/>
              <a:t>Q4 2023 -  Est. end date for system platform integration development and long-term customer portal development</a:t>
            </a:r>
          </a:p>
          <a:p>
            <a:endParaRPr lang="en-US" sz="2000" dirty="0"/>
          </a:p>
          <a:p>
            <a:pPr marL="457200" lvl="1" indent="0">
              <a:buNone/>
            </a:pPr>
            <a:endParaRPr lang="en-US" sz="1600" dirty="0"/>
          </a:p>
          <a:p>
            <a:pPr lvl="1"/>
            <a:endParaRPr lang="en-US" sz="1600" dirty="0"/>
          </a:p>
        </p:txBody>
      </p:sp>
    </p:spTree>
    <p:extLst>
      <p:ext uri="{BB962C8B-B14F-4D97-AF65-F5344CB8AC3E}">
        <p14:creationId xmlns:p14="http://schemas.microsoft.com/office/powerpoint/2010/main" val="1024346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268B-1771-0F0E-9A33-0193CEA877E8}"/>
              </a:ext>
            </a:extLst>
          </p:cNvPr>
          <p:cNvSpPr>
            <a:spLocks noGrp="1"/>
          </p:cNvSpPr>
          <p:nvPr>
            <p:ph type="title"/>
          </p:nvPr>
        </p:nvSpPr>
        <p:spPr/>
        <p:txBody>
          <a:bodyPr/>
          <a:lstStyle/>
          <a:p>
            <a:r>
              <a:rPr lang="en-US" b="1" dirty="0"/>
              <a:t>Con Ed Climate Resilience Plan</a:t>
            </a:r>
          </a:p>
        </p:txBody>
      </p:sp>
      <p:sp>
        <p:nvSpPr>
          <p:cNvPr id="3" name="Content Placeholder 2">
            <a:extLst>
              <a:ext uri="{FF2B5EF4-FFF2-40B4-BE49-F238E27FC236}">
                <a16:creationId xmlns:a16="http://schemas.microsoft.com/office/drawing/2014/main" id="{C6587730-DF92-5C17-548A-7CCC09D8A8AA}"/>
              </a:ext>
            </a:extLst>
          </p:cNvPr>
          <p:cNvSpPr>
            <a:spLocks noGrp="1"/>
          </p:cNvSpPr>
          <p:nvPr>
            <p:ph idx="1"/>
          </p:nvPr>
        </p:nvSpPr>
        <p:spPr>
          <a:xfrm>
            <a:off x="775252" y="1852129"/>
            <a:ext cx="10515600" cy="4351338"/>
          </a:xfrm>
        </p:spPr>
        <p:txBody>
          <a:bodyPr>
            <a:normAutofit/>
          </a:bodyPr>
          <a:lstStyle/>
          <a:p>
            <a:pPr marL="0" marR="0">
              <a:lnSpc>
                <a:spcPct val="107000"/>
              </a:lnSpc>
              <a:spcBef>
                <a:spcPts val="0"/>
              </a:spcBef>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ew statutory requirements under the PSL for Resilience Plans –</a:t>
            </a:r>
            <a:r>
              <a:rPr lang="en-US" sz="1800" dirty="0">
                <a:effectLst/>
                <a:latin typeface="Calibri" panose="020F0502020204030204" pitchFamily="34" charset="0"/>
                <a:ea typeface="Calibri" panose="020F0502020204030204" pitchFamily="34" charset="0"/>
                <a:cs typeface="Times New Roman" panose="02020603050405020304" pitchFamily="18" charset="0"/>
              </a:rPr>
              <a:t> Sentence 1 states: “The commission shall authorize each electric corporation to fully recover in the context of rate proceedings the costs associated with each project included in such corporation’s climate resilience plan that is approved or modified by the commission, so long as such costs were prudently incurred.”</a:t>
            </a:r>
          </a:p>
          <a:p>
            <a:pPr marL="0" marR="0">
              <a:lnSpc>
                <a:spcPct val="107000"/>
              </a:lnSpc>
              <a:spcBef>
                <a:spcPts val="0"/>
              </a:spcBef>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All of these numbers are subject to change in the final resilience plan that will eventually be filed by Con 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Con Edison expects to invest approximately $884M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($945M prior)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over the first 5 years (2025–2029) of its resilience plan.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Based on estimated in-service dates for the projects, it estimates those investments will result in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rate impact to customers of approximately $173M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($245M prior) over that same period. This level of expenditures over the next five years (2025-2029) will have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varying bill impact from 0.1% to 0.6%</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delivery impact of  0.1% to 0.8%</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with a surcharge in 2025.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Over the following 15 years (2030 through 2044), the Company will continue implementing resilience programs and projects at an order of magnitude cost of approximately $5B in total. </a:t>
            </a: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284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18135-6571-CFFC-40C2-FFA3469938C5}"/>
              </a:ext>
            </a:extLst>
          </p:cNvPr>
          <p:cNvSpPr>
            <a:spLocks noGrp="1"/>
          </p:cNvSpPr>
          <p:nvPr>
            <p:ph type="title"/>
          </p:nvPr>
        </p:nvSpPr>
        <p:spPr/>
        <p:txBody>
          <a:bodyPr/>
          <a:lstStyle/>
          <a:p>
            <a:r>
              <a:rPr lang="en-US" b="1" dirty="0"/>
              <a:t>Con Ed Climate Resilience Plan (Cont’d.)</a:t>
            </a:r>
          </a:p>
        </p:txBody>
      </p:sp>
      <p:sp>
        <p:nvSpPr>
          <p:cNvPr id="3" name="Content Placeholder 2">
            <a:extLst>
              <a:ext uri="{FF2B5EF4-FFF2-40B4-BE49-F238E27FC236}">
                <a16:creationId xmlns:a16="http://schemas.microsoft.com/office/drawing/2014/main" id="{04CD6A6F-4530-4182-E43A-9F0F31BCE138}"/>
              </a:ext>
            </a:extLst>
          </p:cNvPr>
          <p:cNvSpPr>
            <a:spLocks noGrp="1"/>
          </p:cNvSpPr>
          <p:nvPr>
            <p:ph idx="1"/>
          </p:nvPr>
        </p:nvSpPr>
        <p:spPr/>
        <p:txBody>
          <a:bodyPr/>
          <a:lstStyle/>
          <a:p>
            <a:r>
              <a:rPr lang="en-US" dirty="0"/>
              <a:t>Load Forecasting - Since 2020, the Co. has refined its load forecasting process to incorporate future temperature projections.</a:t>
            </a:r>
          </a:p>
          <a:p>
            <a:r>
              <a:rPr lang="en-US" dirty="0"/>
              <a:t>Load Relief Planning - Since 2021 the load relief planning process has been updated to account for hotter conditions that will lead to increased loads (driven by increased A/C use and electrification) and reduced electrical equipment capacity. </a:t>
            </a:r>
          </a:p>
        </p:txBody>
      </p:sp>
    </p:spTree>
    <p:extLst>
      <p:ext uri="{BB962C8B-B14F-4D97-AF65-F5344CB8AC3E}">
        <p14:creationId xmlns:p14="http://schemas.microsoft.com/office/powerpoint/2010/main" val="2173304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4DD9-E3E6-A2B1-4264-213369EDDE3C}"/>
              </a:ext>
            </a:extLst>
          </p:cNvPr>
          <p:cNvSpPr>
            <a:spLocks noGrp="1"/>
          </p:cNvSpPr>
          <p:nvPr>
            <p:ph type="title"/>
          </p:nvPr>
        </p:nvSpPr>
        <p:spPr/>
        <p:txBody>
          <a:bodyPr>
            <a:normAutofit/>
          </a:bodyPr>
          <a:lstStyle/>
          <a:p>
            <a:r>
              <a:rPr lang="en-US" sz="2800" b="1" dirty="0"/>
              <a:t>15-E-0302 – Large Scale Renewable Program and Clean Energy Standard Proceeding</a:t>
            </a:r>
          </a:p>
        </p:txBody>
      </p:sp>
      <p:sp>
        <p:nvSpPr>
          <p:cNvPr id="3" name="Content Placeholder 2">
            <a:extLst>
              <a:ext uri="{FF2B5EF4-FFF2-40B4-BE49-F238E27FC236}">
                <a16:creationId xmlns:a16="http://schemas.microsoft.com/office/drawing/2014/main" id="{D1EA1E89-D5C4-7814-71EF-8950B0D09531}"/>
              </a:ext>
            </a:extLst>
          </p:cNvPr>
          <p:cNvSpPr>
            <a:spLocks noGrp="1"/>
          </p:cNvSpPr>
          <p:nvPr>
            <p:ph idx="1"/>
          </p:nvPr>
        </p:nvSpPr>
        <p:spPr/>
        <p:txBody>
          <a:bodyPr/>
          <a:lstStyle/>
          <a:p>
            <a:r>
              <a:rPr lang="en-US" dirty="0"/>
              <a:t>8/16/23 – NYECC filed Comments on questions posed by the PSC on the Commission’s Order Initiating Process Regarding Zero Emissions Target</a:t>
            </a:r>
          </a:p>
          <a:p>
            <a:r>
              <a:rPr lang="en-US" dirty="0"/>
              <a:t>12/11 and 12/12/23 – Two-day Technical Conference focusing on characterization of the potential “gap” discussed in the May 14, 2023 Order and technologies that could shrink or fill that gap.</a:t>
            </a:r>
          </a:p>
          <a:p>
            <a:r>
              <a:rPr lang="en-US" b="1" dirty="0"/>
              <a:t>1/19/24 – Supplemental Comments due </a:t>
            </a:r>
            <a:r>
              <a:rPr lang="en-US" dirty="0"/>
              <a:t>from parties on additional questions posed by the PSC informed by parties’ previous comments regarding “zero emissions,” etc.</a:t>
            </a:r>
          </a:p>
        </p:txBody>
      </p:sp>
    </p:spTree>
    <p:extLst>
      <p:ext uri="{BB962C8B-B14F-4D97-AF65-F5344CB8AC3E}">
        <p14:creationId xmlns:p14="http://schemas.microsoft.com/office/powerpoint/2010/main" val="1861483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9848</TotalTime>
  <Words>1159</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Symbol</vt:lpstr>
      <vt:lpstr>Office Theme</vt:lpstr>
      <vt:lpstr> Regulatory Update Briefing for the NYECC Board of Directors In-Person Meeting</vt:lpstr>
      <vt:lpstr>Con Edison Steam Rate Case (22-S-0659)</vt:lpstr>
      <vt:lpstr>Con Edison Gas System Long Term Plan - 23-G-0147 – filed 5/31/23 </vt:lpstr>
      <vt:lpstr>First US Industrial Carbon Capture Plant Opens; Federal Carbon Dioxide Removal Purchase Pilot Prize</vt:lpstr>
      <vt:lpstr>22-E-0064 and 22-G-0065 – Con Ed Reporting on Estimated and Delayed Billing and Negative Revenue Adjustment (NRA) in Joint Proposal</vt:lpstr>
      <vt:lpstr>Energy Efficiency Benchmarking</vt:lpstr>
      <vt:lpstr>Con Ed Climate Resilience Plan</vt:lpstr>
      <vt:lpstr>Con Ed Climate Resilience Plan (Cont’d.)</vt:lpstr>
      <vt:lpstr>15-E-0302 – Large Scale Renewable Program and Clean Energy Standard Proceeding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NYECC Board of Director Briefing on Settlement Negotiations in Con Edison Electric and Gas Rate Cases (22-E-0064 and 22-G-0065)</dc:title>
  <dc:creator>George Diamantopoulos</dc:creator>
  <cp:lastModifiedBy>George Diamantopoulos</cp:lastModifiedBy>
  <cp:revision>212</cp:revision>
  <dcterms:created xsi:type="dcterms:W3CDTF">2023-01-17T17:10:17Z</dcterms:created>
  <dcterms:modified xsi:type="dcterms:W3CDTF">2023-11-13T19:37:27Z</dcterms:modified>
</cp:coreProperties>
</file>