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1" r:id="rId3"/>
    <p:sldId id="285" r:id="rId4"/>
    <p:sldId id="286" r:id="rId5"/>
    <p:sldId id="287" r:id="rId6"/>
    <p:sldId id="284" r:id="rId7"/>
    <p:sldId id="274" r:id="rId8"/>
    <p:sldId id="28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72" autoAdjust="0"/>
    <p:restoredTop sz="94660"/>
  </p:normalViewPr>
  <p:slideViewPr>
    <p:cSldViewPr snapToGrid="0">
      <p:cViewPr varScale="1">
        <p:scale>
          <a:sx n="72" d="100"/>
          <a:sy n="72" d="100"/>
        </p:scale>
        <p:origin x="69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FC837-D278-27BD-08E6-C83366B8DA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CB8240-84C1-B63F-89F6-C8504D08DC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E4D2F1-37CF-2B7B-639D-F28E6BDDA6A4}"/>
              </a:ext>
            </a:extLst>
          </p:cNvPr>
          <p:cNvSpPr>
            <a:spLocks noGrp="1"/>
          </p:cNvSpPr>
          <p:nvPr>
            <p:ph type="dt" sz="half" idx="10"/>
          </p:nvPr>
        </p:nvSpPr>
        <p:spPr/>
        <p:txBody>
          <a:bodyPr/>
          <a:lstStyle/>
          <a:p>
            <a:fld id="{3FD2E923-103A-4FE3-8659-5030C18E0FEC}" type="datetimeFigureOut">
              <a:rPr lang="en-US" smtClean="0"/>
              <a:t>12/11/2023</a:t>
            </a:fld>
            <a:endParaRPr lang="en-US"/>
          </a:p>
        </p:txBody>
      </p:sp>
      <p:sp>
        <p:nvSpPr>
          <p:cNvPr id="5" name="Footer Placeholder 4">
            <a:extLst>
              <a:ext uri="{FF2B5EF4-FFF2-40B4-BE49-F238E27FC236}">
                <a16:creationId xmlns:a16="http://schemas.microsoft.com/office/drawing/2014/main" id="{5F692BA3-BF5C-667D-6F01-1BF75F7743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DFA9C-64C6-4C56-0D78-A0D99618876B}"/>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55367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05A0B-0423-97C7-85B2-6FB683C7FB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531CE1-94A5-67A3-EEC8-A44B801F06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2818A9-9010-3399-BA09-4EE542BE7A41}"/>
              </a:ext>
            </a:extLst>
          </p:cNvPr>
          <p:cNvSpPr>
            <a:spLocks noGrp="1"/>
          </p:cNvSpPr>
          <p:nvPr>
            <p:ph type="dt" sz="half" idx="10"/>
          </p:nvPr>
        </p:nvSpPr>
        <p:spPr/>
        <p:txBody>
          <a:bodyPr/>
          <a:lstStyle/>
          <a:p>
            <a:fld id="{3FD2E923-103A-4FE3-8659-5030C18E0FEC}" type="datetimeFigureOut">
              <a:rPr lang="en-US" smtClean="0"/>
              <a:t>12/11/2023</a:t>
            </a:fld>
            <a:endParaRPr lang="en-US"/>
          </a:p>
        </p:txBody>
      </p:sp>
      <p:sp>
        <p:nvSpPr>
          <p:cNvPr id="5" name="Footer Placeholder 4">
            <a:extLst>
              <a:ext uri="{FF2B5EF4-FFF2-40B4-BE49-F238E27FC236}">
                <a16:creationId xmlns:a16="http://schemas.microsoft.com/office/drawing/2014/main" id="{3E0A2610-1846-9A97-E44C-C370A4B617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E6A746-D83E-DB11-D8A1-C9D15A4A9C2C}"/>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135993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AB75F8-A800-A85C-E19F-838FAAD3C5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696DD-7BD1-E22F-2D89-9F8AF4B9F3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4CC770-5F60-175E-EF97-91AFBF1257A0}"/>
              </a:ext>
            </a:extLst>
          </p:cNvPr>
          <p:cNvSpPr>
            <a:spLocks noGrp="1"/>
          </p:cNvSpPr>
          <p:nvPr>
            <p:ph type="dt" sz="half" idx="10"/>
          </p:nvPr>
        </p:nvSpPr>
        <p:spPr/>
        <p:txBody>
          <a:bodyPr/>
          <a:lstStyle/>
          <a:p>
            <a:fld id="{3FD2E923-103A-4FE3-8659-5030C18E0FEC}" type="datetimeFigureOut">
              <a:rPr lang="en-US" smtClean="0"/>
              <a:t>12/11/2023</a:t>
            </a:fld>
            <a:endParaRPr lang="en-US"/>
          </a:p>
        </p:txBody>
      </p:sp>
      <p:sp>
        <p:nvSpPr>
          <p:cNvPr id="5" name="Footer Placeholder 4">
            <a:extLst>
              <a:ext uri="{FF2B5EF4-FFF2-40B4-BE49-F238E27FC236}">
                <a16:creationId xmlns:a16="http://schemas.microsoft.com/office/drawing/2014/main" id="{52E97D63-1272-6350-6C40-6C220B57F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275C5E-16DD-3C34-B69D-976DC993485D}"/>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39328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DCFAD-DAE4-9E9B-F7E2-76B0CAEEB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B3A735-557C-91C5-B959-2F2100FA14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05F03-6DB1-BFD6-1A1A-272E24B6D8A3}"/>
              </a:ext>
            </a:extLst>
          </p:cNvPr>
          <p:cNvSpPr>
            <a:spLocks noGrp="1"/>
          </p:cNvSpPr>
          <p:nvPr>
            <p:ph type="dt" sz="half" idx="10"/>
          </p:nvPr>
        </p:nvSpPr>
        <p:spPr/>
        <p:txBody>
          <a:bodyPr/>
          <a:lstStyle/>
          <a:p>
            <a:fld id="{3FD2E923-103A-4FE3-8659-5030C18E0FEC}" type="datetimeFigureOut">
              <a:rPr lang="en-US" smtClean="0"/>
              <a:t>12/11/2023</a:t>
            </a:fld>
            <a:endParaRPr lang="en-US"/>
          </a:p>
        </p:txBody>
      </p:sp>
      <p:sp>
        <p:nvSpPr>
          <p:cNvPr id="5" name="Footer Placeholder 4">
            <a:extLst>
              <a:ext uri="{FF2B5EF4-FFF2-40B4-BE49-F238E27FC236}">
                <a16:creationId xmlns:a16="http://schemas.microsoft.com/office/drawing/2014/main" id="{2E48BD01-EA75-B267-B655-77DE8FA65F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B6C57-C3E7-97DD-39BD-B935A74EF832}"/>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72722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CB952-34BF-C426-8C5D-760DC33DA2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EC0035-C6CC-F182-8BDB-15602222E2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FAAF0C-52ED-4D97-742B-FD6B7FC574E0}"/>
              </a:ext>
            </a:extLst>
          </p:cNvPr>
          <p:cNvSpPr>
            <a:spLocks noGrp="1"/>
          </p:cNvSpPr>
          <p:nvPr>
            <p:ph type="dt" sz="half" idx="10"/>
          </p:nvPr>
        </p:nvSpPr>
        <p:spPr/>
        <p:txBody>
          <a:bodyPr/>
          <a:lstStyle/>
          <a:p>
            <a:fld id="{3FD2E923-103A-4FE3-8659-5030C18E0FEC}" type="datetimeFigureOut">
              <a:rPr lang="en-US" smtClean="0"/>
              <a:t>12/11/2023</a:t>
            </a:fld>
            <a:endParaRPr lang="en-US"/>
          </a:p>
        </p:txBody>
      </p:sp>
      <p:sp>
        <p:nvSpPr>
          <p:cNvPr id="5" name="Footer Placeholder 4">
            <a:extLst>
              <a:ext uri="{FF2B5EF4-FFF2-40B4-BE49-F238E27FC236}">
                <a16:creationId xmlns:a16="http://schemas.microsoft.com/office/drawing/2014/main" id="{B7AEF61D-4CC5-ABAD-2364-E4FBFF9A90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25D87-E427-D89E-D5D1-901CE113AC4B}"/>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1830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5213-EC1E-A229-9EE8-FFA69DC12D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1B182B-7C77-D5EE-BF16-10D3E6994B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B1C9A3-EE39-EA3F-C6CF-8163DF5A43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B708FA-606C-57D5-326E-446564D2EA90}"/>
              </a:ext>
            </a:extLst>
          </p:cNvPr>
          <p:cNvSpPr>
            <a:spLocks noGrp="1"/>
          </p:cNvSpPr>
          <p:nvPr>
            <p:ph type="dt" sz="half" idx="10"/>
          </p:nvPr>
        </p:nvSpPr>
        <p:spPr/>
        <p:txBody>
          <a:bodyPr/>
          <a:lstStyle/>
          <a:p>
            <a:fld id="{3FD2E923-103A-4FE3-8659-5030C18E0FEC}" type="datetimeFigureOut">
              <a:rPr lang="en-US" smtClean="0"/>
              <a:t>12/11/2023</a:t>
            </a:fld>
            <a:endParaRPr lang="en-US"/>
          </a:p>
        </p:txBody>
      </p:sp>
      <p:sp>
        <p:nvSpPr>
          <p:cNvPr id="6" name="Footer Placeholder 5">
            <a:extLst>
              <a:ext uri="{FF2B5EF4-FFF2-40B4-BE49-F238E27FC236}">
                <a16:creationId xmlns:a16="http://schemas.microsoft.com/office/drawing/2014/main" id="{B6CB5BD2-AFD1-E56B-4418-19EC559D10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8647AB-B160-E90D-F22F-10696191D6B9}"/>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340342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8D7DD-E389-5A79-651C-C394029761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22B0D3-1E79-D258-3607-E9A1CD5AC2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D8378B-C7FD-65D4-B925-1470A6D9BA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0B0D9A-BA26-6CC0-C6ED-953A668701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A34C09-F400-5655-A343-E75567F824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B3BEBC-7904-EB95-08B3-1BA081146BF1}"/>
              </a:ext>
            </a:extLst>
          </p:cNvPr>
          <p:cNvSpPr>
            <a:spLocks noGrp="1"/>
          </p:cNvSpPr>
          <p:nvPr>
            <p:ph type="dt" sz="half" idx="10"/>
          </p:nvPr>
        </p:nvSpPr>
        <p:spPr/>
        <p:txBody>
          <a:bodyPr/>
          <a:lstStyle/>
          <a:p>
            <a:fld id="{3FD2E923-103A-4FE3-8659-5030C18E0FEC}" type="datetimeFigureOut">
              <a:rPr lang="en-US" smtClean="0"/>
              <a:t>12/11/2023</a:t>
            </a:fld>
            <a:endParaRPr lang="en-US"/>
          </a:p>
        </p:txBody>
      </p:sp>
      <p:sp>
        <p:nvSpPr>
          <p:cNvPr id="8" name="Footer Placeholder 7">
            <a:extLst>
              <a:ext uri="{FF2B5EF4-FFF2-40B4-BE49-F238E27FC236}">
                <a16:creationId xmlns:a16="http://schemas.microsoft.com/office/drawing/2014/main" id="{B5214ACA-5CE3-2D32-083B-65B29041F9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861A3-5688-D716-0754-D68EC853A359}"/>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32670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E3DE5-C072-2719-A637-FE6D34DB2C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B73210-4971-0D6D-8FDB-52935C387603}"/>
              </a:ext>
            </a:extLst>
          </p:cNvPr>
          <p:cNvSpPr>
            <a:spLocks noGrp="1"/>
          </p:cNvSpPr>
          <p:nvPr>
            <p:ph type="dt" sz="half" idx="10"/>
          </p:nvPr>
        </p:nvSpPr>
        <p:spPr/>
        <p:txBody>
          <a:bodyPr/>
          <a:lstStyle/>
          <a:p>
            <a:fld id="{3FD2E923-103A-4FE3-8659-5030C18E0FEC}" type="datetimeFigureOut">
              <a:rPr lang="en-US" smtClean="0"/>
              <a:t>12/11/2023</a:t>
            </a:fld>
            <a:endParaRPr lang="en-US"/>
          </a:p>
        </p:txBody>
      </p:sp>
      <p:sp>
        <p:nvSpPr>
          <p:cNvPr id="4" name="Footer Placeholder 3">
            <a:extLst>
              <a:ext uri="{FF2B5EF4-FFF2-40B4-BE49-F238E27FC236}">
                <a16:creationId xmlns:a16="http://schemas.microsoft.com/office/drawing/2014/main" id="{8D0B0B2B-C6A8-761E-CAB5-FD0692F05B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14D19C-D341-B220-0B98-3FCFE82D43D5}"/>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91227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A20668-5104-63D9-7AFC-179009C59F9C}"/>
              </a:ext>
            </a:extLst>
          </p:cNvPr>
          <p:cNvSpPr>
            <a:spLocks noGrp="1"/>
          </p:cNvSpPr>
          <p:nvPr>
            <p:ph type="dt" sz="half" idx="10"/>
          </p:nvPr>
        </p:nvSpPr>
        <p:spPr/>
        <p:txBody>
          <a:bodyPr/>
          <a:lstStyle/>
          <a:p>
            <a:fld id="{3FD2E923-103A-4FE3-8659-5030C18E0FEC}" type="datetimeFigureOut">
              <a:rPr lang="en-US" smtClean="0"/>
              <a:t>12/11/2023</a:t>
            </a:fld>
            <a:endParaRPr lang="en-US"/>
          </a:p>
        </p:txBody>
      </p:sp>
      <p:sp>
        <p:nvSpPr>
          <p:cNvPr id="3" name="Footer Placeholder 2">
            <a:extLst>
              <a:ext uri="{FF2B5EF4-FFF2-40B4-BE49-F238E27FC236}">
                <a16:creationId xmlns:a16="http://schemas.microsoft.com/office/drawing/2014/main" id="{8C1CA12F-8C11-5EB1-B8FB-8E5D337EFF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9644DD-A1B8-C143-31A9-C5178F743504}"/>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296958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AF18-CF47-67FD-57E9-3CC5A2AB38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DC4D34-1242-1782-E22D-D2424A7FC4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E4008D-8D91-5EC6-D8DB-D67750D4D8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0FE31-143F-EA4B-2083-6D16E51536FE}"/>
              </a:ext>
            </a:extLst>
          </p:cNvPr>
          <p:cNvSpPr>
            <a:spLocks noGrp="1"/>
          </p:cNvSpPr>
          <p:nvPr>
            <p:ph type="dt" sz="half" idx="10"/>
          </p:nvPr>
        </p:nvSpPr>
        <p:spPr/>
        <p:txBody>
          <a:bodyPr/>
          <a:lstStyle/>
          <a:p>
            <a:fld id="{3FD2E923-103A-4FE3-8659-5030C18E0FEC}" type="datetimeFigureOut">
              <a:rPr lang="en-US" smtClean="0"/>
              <a:t>12/11/2023</a:t>
            </a:fld>
            <a:endParaRPr lang="en-US"/>
          </a:p>
        </p:txBody>
      </p:sp>
      <p:sp>
        <p:nvSpPr>
          <p:cNvPr id="6" name="Footer Placeholder 5">
            <a:extLst>
              <a:ext uri="{FF2B5EF4-FFF2-40B4-BE49-F238E27FC236}">
                <a16:creationId xmlns:a16="http://schemas.microsoft.com/office/drawing/2014/main" id="{F585B5D0-7BE0-CFA8-4BF3-A2C9AD7A16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3808CF-3BF3-B1C3-91B8-324B2D144B2E}"/>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396177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709F1-3F4C-83A6-5EC4-1CE0B6C1BD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CAA09D-1970-A909-44B3-E2429FC615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460788-5555-17FA-0862-3D08D9AF04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CEA3C7-7BB2-F39B-4295-AC3A2E7D40DD}"/>
              </a:ext>
            </a:extLst>
          </p:cNvPr>
          <p:cNvSpPr>
            <a:spLocks noGrp="1"/>
          </p:cNvSpPr>
          <p:nvPr>
            <p:ph type="dt" sz="half" idx="10"/>
          </p:nvPr>
        </p:nvSpPr>
        <p:spPr/>
        <p:txBody>
          <a:bodyPr/>
          <a:lstStyle/>
          <a:p>
            <a:fld id="{3FD2E923-103A-4FE3-8659-5030C18E0FEC}" type="datetimeFigureOut">
              <a:rPr lang="en-US" smtClean="0"/>
              <a:t>12/11/2023</a:t>
            </a:fld>
            <a:endParaRPr lang="en-US"/>
          </a:p>
        </p:txBody>
      </p:sp>
      <p:sp>
        <p:nvSpPr>
          <p:cNvPr id="6" name="Footer Placeholder 5">
            <a:extLst>
              <a:ext uri="{FF2B5EF4-FFF2-40B4-BE49-F238E27FC236}">
                <a16:creationId xmlns:a16="http://schemas.microsoft.com/office/drawing/2014/main" id="{DF020FB0-2D48-4FB3-0FFC-42FFA8AF35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6AC074-0072-5EAC-A45D-D415BA33E7FB}"/>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3041626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C28654-B1F1-8897-0A3C-EC95882D93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795E6-E4F7-91AC-371E-B2F71CBE05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D191CD-7AC6-18CB-2254-5C12585932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2E923-103A-4FE3-8659-5030C18E0FEC}" type="datetimeFigureOut">
              <a:rPr lang="en-US" smtClean="0"/>
              <a:t>12/11/2023</a:t>
            </a:fld>
            <a:endParaRPr lang="en-US"/>
          </a:p>
        </p:txBody>
      </p:sp>
      <p:sp>
        <p:nvSpPr>
          <p:cNvPr id="5" name="Footer Placeholder 4">
            <a:extLst>
              <a:ext uri="{FF2B5EF4-FFF2-40B4-BE49-F238E27FC236}">
                <a16:creationId xmlns:a16="http://schemas.microsoft.com/office/drawing/2014/main" id="{9A62AC06-3AD2-B618-2783-96B4CEE60D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6D0CAA-60AE-0D7F-4460-E5089238A5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1347B-8A4A-43C6-914B-1F4D2313F595}" type="slidenum">
              <a:rPr lang="en-US" smtClean="0"/>
              <a:t>‹#›</a:t>
            </a:fld>
            <a:endParaRPr lang="en-US"/>
          </a:p>
        </p:txBody>
      </p:sp>
    </p:spTree>
    <p:extLst>
      <p:ext uri="{BB962C8B-B14F-4D97-AF65-F5344CB8AC3E}">
        <p14:creationId xmlns:p14="http://schemas.microsoft.com/office/powerpoint/2010/main" val="2856832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A6D07-6F37-EFBD-303B-EC854AC93FEF}"/>
              </a:ext>
            </a:extLst>
          </p:cNvPr>
          <p:cNvSpPr>
            <a:spLocks noGrp="1"/>
          </p:cNvSpPr>
          <p:nvPr>
            <p:ph type="title"/>
          </p:nvPr>
        </p:nvSpPr>
        <p:spPr/>
        <p:txBody>
          <a:bodyPr/>
          <a:lstStyle/>
          <a:p>
            <a:pPr algn="ctr"/>
            <a:r>
              <a:rPr lang="en-US" dirty="0"/>
              <a:t>	</a:t>
            </a:r>
            <a:r>
              <a:rPr lang="en-US" sz="2800" dirty="0"/>
              <a:t>Regulatory Update Briefing for the NYECC Board of Directors</a:t>
            </a:r>
            <a:br>
              <a:rPr lang="en-US" sz="2800" dirty="0"/>
            </a:br>
            <a:r>
              <a:rPr lang="en-US" sz="2800" dirty="0"/>
              <a:t>In-Person Meeting</a:t>
            </a:r>
          </a:p>
        </p:txBody>
      </p:sp>
      <p:sp>
        <p:nvSpPr>
          <p:cNvPr id="3" name="Content Placeholder 2">
            <a:extLst>
              <a:ext uri="{FF2B5EF4-FFF2-40B4-BE49-F238E27FC236}">
                <a16:creationId xmlns:a16="http://schemas.microsoft.com/office/drawing/2014/main" id="{F420B349-6FC7-56C8-211E-7E96D69FE70E}"/>
              </a:ext>
            </a:extLst>
          </p:cNvPr>
          <p:cNvSpPr>
            <a:spLocks noGrp="1"/>
          </p:cNvSpPr>
          <p:nvPr>
            <p:ph idx="1"/>
          </p:nvPr>
        </p:nvSpPr>
        <p:spPr/>
        <p:txBody>
          <a:bodyPr/>
          <a:lstStyle/>
          <a:p>
            <a:pPr marL="0" indent="0" algn="ctr">
              <a:buNone/>
            </a:pPr>
            <a:r>
              <a:rPr lang="en-US" dirty="0"/>
              <a:t>December 14, 2023</a:t>
            </a:r>
          </a:p>
          <a:p>
            <a:pPr marL="0" indent="0" algn="ctr">
              <a:buNone/>
            </a:pPr>
            <a:r>
              <a:rPr lang="en-US" dirty="0"/>
              <a:t>Presented by George Diamantopoulos, Esq.</a:t>
            </a:r>
          </a:p>
        </p:txBody>
      </p:sp>
    </p:spTree>
    <p:extLst>
      <p:ext uri="{BB962C8B-B14F-4D97-AF65-F5344CB8AC3E}">
        <p14:creationId xmlns:p14="http://schemas.microsoft.com/office/powerpoint/2010/main" val="3443867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08249-3096-2818-4752-5A929672356B}"/>
              </a:ext>
            </a:extLst>
          </p:cNvPr>
          <p:cNvSpPr>
            <a:spLocks noGrp="1"/>
          </p:cNvSpPr>
          <p:nvPr>
            <p:ph type="title"/>
          </p:nvPr>
        </p:nvSpPr>
        <p:spPr/>
        <p:txBody>
          <a:bodyPr>
            <a:normAutofit fontScale="90000"/>
          </a:bodyPr>
          <a:lstStyle/>
          <a:p>
            <a:br>
              <a:rPr lang="en-US" sz="2800" b="1" dirty="0"/>
            </a:br>
            <a:r>
              <a:rPr lang="en-US" sz="2800" b="1" dirty="0"/>
              <a:t>Con Edison Steam Rate Case (22-S-0659)</a:t>
            </a:r>
            <a:br>
              <a:rPr lang="en-US" sz="2800" b="1" dirty="0"/>
            </a:br>
            <a:r>
              <a:rPr lang="en-US" sz="2800" b="1" dirty="0"/>
              <a:t>Energy Efficiency Proceeding (18-M-0084)</a:t>
            </a:r>
            <a:br>
              <a:rPr lang="en-US" sz="2800" b="1" dirty="0"/>
            </a:br>
            <a:endParaRPr lang="en-US" sz="2800" b="1" dirty="0"/>
          </a:p>
        </p:txBody>
      </p:sp>
      <p:sp>
        <p:nvSpPr>
          <p:cNvPr id="3" name="Content Placeholder 2">
            <a:extLst>
              <a:ext uri="{FF2B5EF4-FFF2-40B4-BE49-F238E27FC236}">
                <a16:creationId xmlns:a16="http://schemas.microsoft.com/office/drawing/2014/main" id="{AAA94B5F-DC2C-714F-1EE1-BC365669D3D2}"/>
              </a:ext>
            </a:extLst>
          </p:cNvPr>
          <p:cNvSpPr>
            <a:spLocks noGrp="1"/>
          </p:cNvSpPr>
          <p:nvPr>
            <p:ph idx="1"/>
          </p:nvPr>
        </p:nvSpPr>
        <p:spPr/>
        <p:txBody>
          <a:bodyPr>
            <a:normAutofit/>
          </a:bodyPr>
          <a:lstStyle/>
          <a:p>
            <a:r>
              <a:rPr lang="en-US" sz="2400" dirty="0"/>
              <a:t>11/16/23 – PSC Order adopts Joint Proposal as filed in the Steam Case </a:t>
            </a:r>
            <a:endParaRPr lang="en-US" sz="1900" dirty="0"/>
          </a:p>
          <a:p>
            <a:r>
              <a:rPr lang="en-US" sz="2400" dirty="0"/>
              <a:t>11/1/23 – 18-M-0084 - </a:t>
            </a:r>
            <a:r>
              <a:rPr lang="en-US" sz="2400" u="sng" dirty="0"/>
              <a:t>Con Ed </a:t>
            </a:r>
            <a:r>
              <a:rPr lang="en-US" sz="2400" dirty="0"/>
              <a:t>in its non-Low-and-Moderate Income Energy Efficiency and Building Electrification portfolios for 2026 – 2030, </a:t>
            </a:r>
            <a:r>
              <a:rPr lang="en-US" sz="2400" u="sng" dirty="0"/>
              <a:t>withdrew its Petition </a:t>
            </a:r>
            <a:r>
              <a:rPr lang="en-US" sz="2400" dirty="0"/>
              <a:t>(filed just before the Steam Rate Case was filed in late 2022) </a:t>
            </a:r>
            <a:r>
              <a:rPr lang="en-US" sz="2400" u="sng" dirty="0"/>
              <a:t>request for a  Revenue Decoupling Mechanism (RDM) tied to steam energy efficiency</a:t>
            </a:r>
            <a:r>
              <a:rPr lang="en-US" sz="2400" dirty="0"/>
              <a:t>, in footnote 43 on page 20.</a:t>
            </a:r>
          </a:p>
          <a:p>
            <a:r>
              <a:rPr lang="en-US" sz="2400" dirty="0"/>
              <a:t>Between 2020 and 2023, EE BE programs reduced energy use in an amount equivalent to the energy produced by more than 500 MW of offshore wind turbines, at approximately 2/3 of the cost when participating customer investments are included.</a:t>
            </a:r>
          </a:p>
          <a:p>
            <a:pPr marL="0" indent="0">
              <a:buNone/>
            </a:pPr>
            <a:r>
              <a:rPr lang="en-US" sz="2400" dirty="0"/>
              <a:t> </a:t>
            </a:r>
          </a:p>
        </p:txBody>
      </p:sp>
    </p:spTree>
    <p:extLst>
      <p:ext uri="{BB962C8B-B14F-4D97-AF65-F5344CB8AC3E}">
        <p14:creationId xmlns:p14="http://schemas.microsoft.com/office/powerpoint/2010/main" val="522393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38537-5859-1AEE-F0DF-FC0D878C24E6}"/>
              </a:ext>
            </a:extLst>
          </p:cNvPr>
          <p:cNvSpPr>
            <a:spLocks noGrp="1"/>
          </p:cNvSpPr>
          <p:nvPr>
            <p:ph type="title"/>
          </p:nvPr>
        </p:nvSpPr>
        <p:spPr/>
        <p:txBody>
          <a:bodyPr>
            <a:normAutofit/>
          </a:bodyPr>
          <a:lstStyle/>
          <a:p>
            <a:r>
              <a:rPr lang="en-US" sz="2400" b="1" dirty="0"/>
              <a:t>Energy Efficiency Proceeding (18-M-0084) : Con Ed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Non-Low and Moderate Income Energy Efficiency and Building Electrification Portfolio Proposal Filing </a:t>
            </a:r>
            <a:endParaRPr lang="en-US" sz="2400" b="1" dirty="0"/>
          </a:p>
        </p:txBody>
      </p:sp>
      <p:sp>
        <p:nvSpPr>
          <p:cNvPr id="3" name="Content Placeholder 2">
            <a:extLst>
              <a:ext uri="{FF2B5EF4-FFF2-40B4-BE49-F238E27FC236}">
                <a16:creationId xmlns:a16="http://schemas.microsoft.com/office/drawing/2014/main" id="{C99DAC15-2B3C-9403-3BE8-02EA2B9BB9FF}"/>
              </a:ext>
            </a:extLst>
          </p:cNvPr>
          <p:cNvSpPr>
            <a:spLocks noGrp="1"/>
          </p:cNvSpPr>
          <p:nvPr>
            <p:ph idx="1"/>
          </p:nvPr>
        </p:nvSpPr>
        <p:spPr/>
        <p:txBody>
          <a:bodyPr>
            <a:noAutofit/>
          </a:bodyPr>
          <a:lstStyle/>
          <a:p>
            <a:r>
              <a:rPr lang="en-US" sz="1800" u="sng" dirty="0"/>
              <a:t>Primary proposal </a:t>
            </a:r>
            <a:r>
              <a:rPr lang="en-US" sz="1800" dirty="0"/>
              <a:t>is </a:t>
            </a:r>
            <a:r>
              <a:rPr lang="en-US" sz="1800" b="1" dirty="0"/>
              <a:t>aligned with the 7/20/23 EE BE Order</a:t>
            </a:r>
            <a:r>
              <a:rPr lang="en-US" sz="1800" dirty="0"/>
              <a:t>, expanding on existing successful programs to continue delivering energy-efficient solutions to customer segments, including residential, commercial, and industrial, those in Disadvantaged Communities (“DAC”), as well as steam customers.</a:t>
            </a:r>
          </a:p>
          <a:p>
            <a:pPr lvl="1"/>
            <a:r>
              <a:rPr lang="en-US" sz="1800" dirty="0"/>
              <a:t>Between 2026-2030, Base Portfolio Plan will </a:t>
            </a:r>
            <a:r>
              <a:rPr lang="en-US" sz="1800" u="sng" dirty="0"/>
              <a:t>electrify nearly 50,000 homes and nearly 56M square feet of nonresidential space</a:t>
            </a:r>
            <a:r>
              <a:rPr lang="en-US" sz="1800" dirty="0"/>
              <a:t>; </a:t>
            </a:r>
            <a:r>
              <a:rPr lang="en-US" sz="1800" u="sng" dirty="0"/>
              <a:t>upgrade nearly 120,000 homes to be electrification-ready through building envelope projects</a:t>
            </a:r>
            <a:r>
              <a:rPr lang="en-US" sz="1800" dirty="0"/>
              <a:t>; </a:t>
            </a:r>
            <a:r>
              <a:rPr lang="en-US" sz="1800" u="sng" dirty="0"/>
              <a:t>achieve 140M Lifetime Million British Thermal Units of energy savings</a:t>
            </a:r>
            <a:r>
              <a:rPr lang="en-US" sz="1800" dirty="0"/>
              <a:t>. </a:t>
            </a:r>
          </a:p>
          <a:p>
            <a:r>
              <a:rPr lang="en-US" sz="1800" u="sng" dirty="0"/>
              <a:t>Supplementary proposal</a:t>
            </a:r>
            <a:r>
              <a:rPr lang="en-US" sz="1800" dirty="0"/>
              <a:t>  </a:t>
            </a:r>
            <a:r>
              <a:rPr lang="en-US" sz="1800" b="1" dirty="0"/>
              <a:t>aligns with the CLCPA Final Scoping Plan </a:t>
            </a:r>
            <a:r>
              <a:rPr lang="en-US" sz="1800" dirty="0"/>
              <a:t>and the 2030 statewide targets.</a:t>
            </a:r>
          </a:p>
          <a:p>
            <a:pPr lvl="1"/>
            <a:r>
              <a:rPr lang="en-US" sz="1800" dirty="0"/>
              <a:t>Estimates Revenue Requirement increase in 2030 under the Expanded Portfolio Plan (across both LMI and non-LMI combined) when compared to the Base Portfolio Plan is </a:t>
            </a:r>
            <a:r>
              <a:rPr lang="en-US" sz="1800" u="sng" dirty="0"/>
              <a:t>0.3% for Electric, 0.2% for Gas, and 0.2% for Steam.</a:t>
            </a:r>
          </a:p>
          <a:p>
            <a:pPr lvl="1"/>
            <a:r>
              <a:rPr lang="en-US" sz="1800" dirty="0"/>
              <a:t>Scale up program activity in 2030 by 46% compared to 2026 levels, and 49% higher than 2030 activity in the Base Portfolio Scenario; </a:t>
            </a:r>
            <a:r>
              <a:rPr lang="en-US" sz="1800" u="sng" dirty="0"/>
              <a:t>electrifying a total of 62,000 homes and 63 million square feet of non-residential space</a:t>
            </a:r>
            <a:r>
              <a:rPr lang="en-US" sz="1800" dirty="0"/>
              <a:t>; </a:t>
            </a:r>
            <a:r>
              <a:rPr lang="en-US" sz="1800" u="sng" dirty="0"/>
              <a:t>upgrade nearly 135,000 more homes electrification ready through building envelope improvements</a:t>
            </a:r>
            <a:r>
              <a:rPr lang="en-US" sz="1800" dirty="0"/>
              <a:t>; and </a:t>
            </a:r>
            <a:r>
              <a:rPr lang="en-US" sz="1800" u="sng" dirty="0"/>
              <a:t>achieve energy savings for a total of 169M </a:t>
            </a:r>
            <a:r>
              <a:rPr lang="en-US" sz="1800" u="sng" dirty="0" err="1"/>
              <a:t>LMMBtu</a:t>
            </a:r>
            <a:r>
              <a:rPr lang="en-US" sz="1800" dirty="0"/>
              <a:t>.</a:t>
            </a:r>
            <a:endParaRPr lang="en-US" sz="1800" u="sng" dirty="0"/>
          </a:p>
        </p:txBody>
      </p:sp>
    </p:spTree>
    <p:extLst>
      <p:ext uri="{BB962C8B-B14F-4D97-AF65-F5344CB8AC3E}">
        <p14:creationId xmlns:p14="http://schemas.microsoft.com/office/powerpoint/2010/main" val="1378270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A2A09-D7A0-5E61-F315-0B9F611E63BB}"/>
              </a:ext>
            </a:extLst>
          </p:cNvPr>
          <p:cNvSpPr>
            <a:spLocks noGrp="1"/>
          </p:cNvSpPr>
          <p:nvPr>
            <p:ph type="title"/>
          </p:nvPr>
        </p:nvSpPr>
        <p:spPr/>
        <p:txBody>
          <a:bodyPr>
            <a:normAutofit/>
          </a:bodyPr>
          <a:lstStyle/>
          <a:p>
            <a:r>
              <a:rPr lang="en-US" sz="2800" b="1" dirty="0"/>
              <a:t>Energy Efficiency Proceeding (18-M-0084) : Con Ed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Non-Low and Moderate Income Energy Efficiency and Building Electrification Portfolio Proposal Filing (Cont’d)</a:t>
            </a:r>
            <a:endParaRPr lang="en-US" sz="2800" dirty="0"/>
          </a:p>
        </p:txBody>
      </p:sp>
      <p:sp>
        <p:nvSpPr>
          <p:cNvPr id="3" name="Content Placeholder 2">
            <a:extLst>
              <a:ext uri="{FF2B5EF4-FFF2-40B4-BE49-F238E27FC236}">
                <a16:creationId xmlns:a16="http://schemas.microsoft.com/office/drawing/2014/main" id="{D2018744-C4E8-E173-D8C5-98CF55B894E0}"/>
              </a:ext>
            </a:extLst>
          </p:cNvPr>
          <p:cNvSpPr>
            <a:spLocks noGrp="1"/>
          </p:cNvSpPr>
          <p:nvPr>
            <p:ph idx="1"/>
          </p:nvPr>
        </p:nvSpPr>
        <p:spPr/>
        <p:txBody>
          <a:bodyPr>
            <a:normAutofit lnSpcReduction="10000"/>
          </a:bodyPr>
          <a:lstStyle/>
          <a:p>
            <a:r>
              <a:rPr lang="en-US" sz="2400" dirty="0"/>
              <a:t>No less than </a:t>
            </a:r>
            <a:r>
              <a:rPr lang="en-US" sz="2400" u="sng" dirty="0"/>
              <a:t>85% of funding is for strategic measures </a:t>
            </a:r>
            <a:r>
              <a:rPr lang="en-US" sz="2400" dirty="0"/>
              <a:t>such as building electrification and envelope.</a:t>
            </a:r>
          </a:p>
          <a:p>
            <a:pPr lvl="1"/>
            <a:r>
              <a:rPr lang="en-US" dirty="0"/>
              <a:t>Costs per unit of energy savings: </a:t>
            </a:r>
            <a:r>
              <a:rPr lang="en-US" u="sng" dirty="0"/>
              <a:t>$7-$20 per </a:t>
            </a:r>
            <a:r>
              <a:rPr lang="en-US" u="sng" dirty="0" err="1"/>
              <a:t>LMMBtu</a:t>
            </a:r>
            <a:endParaRPr lang="en-US" u="sng" dirty="0"/>
          </a:p>
          <a:p>
            <a:r>
              <a:rPr lang="en-US" sz="2400" dirty="0"/>
              <a:t>No more than </a:t>
            </a:r>
            <a:r>
              <a:rPr lang="en-US" sz="2400" u="sng" dirty="0"/>
              <a:t>15% of funding is for neutral (non-strategic) measures </a:t>
            </a:r>
          </a:p>
          <a:p>
            <a:pPr lvl="1"/>
            <a:r>
              <a:rPr lang="en-US" dirty="0"/>
              <a:t>Costs per unit of energy savings: </a:t>
            </a:r>
            <a:r>
              <a:rPr lang="en-US" u="sng" dirty="0"/>
              <a:t>less than $5 per </a:t>
            </a:r>
            <a:r>
              <a:rPr lang="en-US" u="sng" dirty="0" err="1"/>
              <a:t>LMMBtu</a:t>
            </a:r>
            <a:endParaRPr lang="en-US" u="sng" dirty="0"/>
          </a:p>
          <a:p>
            <a:r>
              <a:rPr lang="en-US" sz="2400" dirty="0"/>
              <a:t>Con Ed requests </a:t>
            </a:r>
          </a:p>
          <a:p>
            <a:pPr lvl="1"/>
            <a:r>
              <a:rPr lang="en-US" sz="2000" u="sng" dirty="0"/>
              <a:t>additional funding (an annual average of $21M) to develop and implement a steam-specific energy efficiency program </a:t>
            </a:r>
            <a:r>
              <a:rPr lang="en-US" sz="2000" dirty="0"/>
              <a:t>because steam customers are not currently eligible for incentives for energy efficiency measures that primarily reduce steam usage;</a:t>
            </a:r>
          </a:p>
          <a:p>
            <a:pPr lvl="1"/>
            <a:r>
              <a:rPr lang="en-US" sz="2000" dirty="0"/>
              <a:t>moving Labor costs out of base rates and into EE BE budgets (not in rates as currently recovered) starting in 2026. By 2030, under Base Portfolio requests 31 </a:t>
            </a:r>
            <a:r>
              <a:rPr lang="en-US" sz="2000" dirty="0" err="1"/>
              <a:t>addt’l</a:t>
            </a:r>
            <a:r>
              <a:rPr lang="en-US" sz="2000" dirty="0"/>
              <a:t>. FTEs at </a:t>
            </a:r>
            <a:r>
              <a:rPr lang="en-US" sz="2000" dirty="0" err="1"/>
              <a:t>addt’l</a:t>
            </a:r>
            <a:r>
              <a:rPr lang="en-US" sz="2000" dirty="0"/>
              <a:t>. $9.2M cost, and under Expanded Portfolio requests 116 </a:t>
            </a:r>
            <a:r>
              <a:rPr lang="en-US" sz="2000" dirty="0" err="1"/>
              <a:t>addt’l</a:t>
            </a:r>
            <a:r>
              <a:rPr lang="en-US" sz="2000" dirty="0"/>
              <a:t>. FTEs at </a:t>
            </a:r>
            <a:r>
              <a:rPr lang="en-US" sz="2000" dirty="0" err="1"/>
              <a:t>addt’l</a:t>
            </a:r>
            <a:r>
              <a:rPr lang="en-US" sz="2000" dirty="0"/>
              <a:t>. $24M </a:t>
            </a:r>
            <a:r>
              <a:rPr lang="en-US" sz="2000"/>
              <a:t>cost; and</a:t>
            </a:r>
            <a:endParaRPr lang="en-US" sz="2000" dirty="0"/>
          </a:p>
          <a:p>
            <a:pPr lvl="1"/>
            <a:r>
              <a:rPr lang="en-US" sz="2000" dirty="0"/>
              <a:t> ending pause in EAMs for 2026-2030.</a:t>
            </a:r>
          </a:p>
          <a:p>
            <a:pPr lvl="1"/>
            <a:endParaRPr lang="en-US" sz="2000" dirty="0"/>
          </a:p>
        </p:txBody>
      </p:sp>
    </p:spTree>
    <p:extLst>
      <p:ext uri="{BB962C8B-B14F-4D97-AF65-F5344CB8AC3E}">
        <p14:creationId xmlns:p14="http://schemas.microsoft.com/office/powerpoint/2010/main" val="2063228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730B8-15DE-7E22-0E91-C5DD2431655B}"/>
              </a:ext>
            </a:extLst>
          </p:cNvPr>
          <p:cNvSpPr>
            <a:spLocks noGrp="1"/>
          </p:cNvSpPr>
          <p:nvPr>
            <p:ph type="title"/>
          </p:nvPr>
        </p:nvSpPr>
        <p:spPr/>
        <p:txBody>
          <a:bodyPr>
            <a:normAutofit/>
          </a:bodyPr>
          <a:lstStyle/>
          <a:p>
            <a:r>
              <a:rPr lang="en-US" sz="2400" b="1" dirty="0"/>
              <a:t>Energy Efficiency Proceeding (18-M-0084) : Con Ed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Non-Low and Moderate Income Energy Efficiency and Building Electrification Portfolio Proposal Filing (Cont’d)</a:t>
            </a:r>
            <a:endParaRPr lang="en-US" sz="2400" dirty="0"/>
          </a:p>
        </p:txBody>
      </p:sp>
      <p:sp>
        <p:nvSpPr>
          <p:cNvPr id="3" name="Content Placeholder 2">
            <a:extLst>
              <a:ext uri="{FF2B5EF4-FFF2-40B4-BE49-F238E27FC236}">
                <a16:creationId xmlns:a16="http://schemas.microsoft.com/office/drawing/2014/main" id="{DC36EF93-27AA-5ABF-358B-21FFDF0DEBC0}"/>
              </a:ext>
            </a:extLst>
          </p:cNvPr>
          <p:cNvSpPr>
            <a:spLocks noGrp="1"/>
          </p:cNvSpPr>
          <p:nvPr>
            <p:ph idx="1"/>
          </p:nvPr>
        </p:nvSpPr>
        <p:spPr/>
        <p:txBody>
          <a:bodyPr>
            <a:normAutofit fontScale="92500" lnSpcReduction="20000"/>
          </a:bodyPr>
          <a:lstStyle/>
          <a:p>
            <a:pPr marL="0" indent="0">
              <a:buNone/>
            </a:pPr>
            <a:r>
              <a:rPr lang="en-US" sz="2400" u="sng" dirty="0"/>
              <a:t>Base Portfolio Plan Budgets (Million $)</a:t>
            </a:r>
          </a:p>
          <a:p>
            <a:pPr marL="0" indent="0">
              <a:buNone/>
            </a:pPr>
            <a:r>
              <a:rPr lang="en-US" sz="1800" dirty="0"/>
              <a:t>Commodity 	2023	2026	2027	2028	2029	2030	2026-2030</a:t>
            </a:r>
          </a:p>
          <a:p>
            <a:pPr marL="0" indent="0">
              <a:buNone/>
            </a:pPr>
            <a:r>
              <a:rPr lang="en-US" sz="1800" dirty="0"/>
              <a:t>Electric		156.9M	255.9M	263.5M	271.5M	277.3M	284.2M	$1,352.4M</a:t>
            </a:r>
          </a:p>
          <a:p>
            <a:pPr marL="0" indent="0">
              <a:buNone/>
            </a:pPr>
            <a:r>
              <a:rPr lang="en-US" sz="1800" dirty="0"/>
              <a:t>Gas 		  50.2M	  56.3M	  56.4M	  56.9M	  57.1M	  57.7M	    $284.4M</a:t>
            </a:r>
          </a:p>
          <a:p>
            <a:pPr marL="0" indent="0">
              <a:buNone/>
            </a:pPr>
            <a:r>
              <a:rPr lang="en-US" sz="1800" dirty="0"/>
              <a:t>Steam		 0	  21.2M	  22.0M	  22.9M	  23.8M	  24.8M	    $114.7M</a:t>
            </a:r>
          </a:p>
          <a:p>
            <a:pPr marL="0" indent="0">
              <a:buNone/>
            </a:pPr>
            <a:r>
              <a:rPr lang="en-US" sz="1800" dirty="0"/>
              <a:t>Total		207.1M	333.3M	341.9M	351.3M	358.2M	366.7M	$1,751.5M</a:t>
            </a:r>
          </a:p>
          <a:p>
            <a:pPr marL="0" indent="0">
              <a:buNone/>
            </a:pPr>
            <a:r>
              <a:rPr lang="en-US" sz="2400" u="sng" dirty="0"/>
              <a:t>Base Portfolio Plan Savings (Million </a:t>
            </a:r>
            <a:r>
              <a:rPr lang="en-US" sz="2400" u="sng" dirty="0" err="1"/>
              <a:t>LMMBtu</a:t>
            </a:r>
            <a:r>
              <a:rPr lang="en-US" sz="2400" u="sng" dirty="0"/>
              <a:t>)</a:t>
            </a:r>
          </a:p>
          <a:p>
            <a:pPr marL="0" indent="0">
              <a:buNone/>
            </a:pPr>
            <a:r>
              <a:rPr lang="en-US" sz="1800" dirty="0"/>
              <a:t>Commodity 	2023	2026	2027	2028	2029	2030	2026-2030</a:t>
            </a:r>
          </a:p>
          <a:p>
            <a:pPr marL="0" indent="0">
              <a:buNone/>
            </a:pPr>
            <a:r>
              <a:rPr lang="en-US" sz="1800" dirty="0"/>
              <a:t>Electric		20.5	16.4	16.5	16.6	16.5	16.4	82.4	</a:t>
            </a:r>
          </a:p>
          <a:p>
            <a:pPr marL="0" indent="0">
              <a:buNone/>
            </a:pPr>
            <a:r>
              <a:rPr lang="en-US" sz="1800" dirty="0"/>
              <a:t>Gas 		12.2	9.0	8.8	8.7	8.4	8.2	43.2</a:t>
            </a:r>
          </a:p>
          <a:p>
            <a:pPr marL="0" indent="0">
              <a:buNone/>
            </a:pPr>
            <a:r>
              <a:rPr lang="en-US" sz="1800" dirty="0"/>
              <a:t>Steam		0	2.8	2.8	2.9	3.0	3.0	14.5</a:t>
            </a:r>
          </a:p>
          <a:p>
            <a:pPr marL="0" indent="0">
              <a:buNone/>
            </a:pPr>
            <a:r>
              <a:rPr lang="en-US" sz="1800" dirty="0"/>
              <a:t>Total		32.7	28.2	28.2	28.3	27.8	27.6	140.1</a:t>
            </a:r>
          </a:p>
          <a:p>
            <a:pPr marL="0" indent="0">
              <a:buNone/>
            </a:pPr>
            <a:r>
              <a:rPr lang="en-US" sz="1800" dirty="0"/>
              <a:t>Con Ed asking to be able to shift funds up to 50%  each year with other commodities.	</a:t>
            </a:r>
          </a:p>
          <a:p>
            <a:pPr marL="0" indent="0">
              <a:buNone/>
            </a:pPr>
            <a:endParaRPr lang="en-US" sz="2400" u="sng" dirty="0"/>
          </a:p>
          <a:p>
            <a:pPr marL="0" indent="0">
              <a:buNone/>
            </a:pPr>
            <a:endParaRPr lang="en-US" sz="1800" dirty="0"/>
          </a:p>
        </p:txBody>
      </p:sp>
    </p:spTree>
    <p:extLst>
      <p:ext uri="{BB962C8B-B14F-4D97-AF65-F5344CB8AC3E}">
        <p14:creationId xmlns:p14="http://schemas.microsoft.com/office/powerpoint/2010/main" val="772384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A8CF0-9141-C5DD-DB18-9F8D3F9F1E21}"/>
              </a:ext>
            </a:extLst>
          </p:cNvPr>
          <p:cNvSpPr>
            <a:spLocks noGrp="1"/>
          </p:cNvSpPr>
          <p:nvPr>
            <p:ph type="title"/>
          </p:nvPr>
        </p:nvSpPr>
        <p:spPr/>
        <p:txBody>
          <a:bodyPr>
            <a:normAutofit fontScale="90000"/>
          </a:bodyPr>
          <a:lstStyle/>
          <a:p>
            <a:r>
              <a:rPr lang="en-US" sz="3200" b="1" dirty="0"/>
              <a:t>22-E-0064 – Con Edison Climate Change Resilience Plan –  </a:t>
            </a:r>
            <a:br>
              <a:rPr lang="en-US" sz="3200" b="1" dirty="0"/>
            </a:br>
            <a:r>
              <a:rPr lang="en-US" sz="3200" b="1" dirty="0"/>
              <a:t>filed 11/21/23</a:t>
            </a:r>
            <a:br>
              <a:rPr lang="en-US" sz="4400" b="1" dirty="0"/>
            </a:br>
            <a:endParaRPr lang="en-US" dirty="0"/>
          </a:p>
        </p:txBody>
      </p:sp>
      <p:sp>
        <p:nvSpPr>
          <p:cNvPr id="3" name="Content Placeholder 2">
            <a:extLst>
              <a:ext uri="{FF2B5EF4-FFF2-40B4-BE49-F238E27FC236}">
                <a16:creationId xmlns:a16="http://schemas.microsoft.com/office/drawing/2014/main" id="{63462EC1-5B15-0351-6219-A200BCD6073B}"/>
              </a:ext>
            </a:extLst>
          </p:cNvPr>
          <p:cNvSpPr>
            <a:spLocks noGrp="1"/>
          </p:cNvSpPr>
          <p:nvPr>
            <p:ph idx="1"/>
          </p:nvPr>
        </p:nvSpPr>
        <p:spPr/>
        <p:txBody>
          <a:bodyPr/>
          <a:lstStyle/>
          <a:p>
            <a:r>
              <a:rPr lang="en-US" sz="2000" dirty="0"/>
              <a:t>Resilience programs will minimize outages from heat waves, snowstorms, sea level rise, and other extreme weather events and restore service faster when outages do occur.</a:t>
            </a:r>
          </a:p>
          <a:p>
            <a:r>
              <a:rPr lang="en-US" sz="2000" dirty="0"/>
              <a:t>Con Edison expects to invest approximately $903 million during the first five years (2025–2029) of its resilience plan.</a:t>
            </a:r>
          </a:p>
          <a:p>
            <a:r>
              <a:rPr lang="en-US" sz="2000" dirty="0"/>
              <a:t>Estimates those investments will result in a rate impact to our customers of $173 million during the first five-years of the Plan.</a:t>
            </a:r>
          </a:p>
          <a:p>
            <a:r>
              <a:rPr lang="en-US" sz="2000" dirty="0"/>
              <a:t> Five-year cumulative electric delivery and total bill impacts would be 2.1% and 1.4%, respectively.</a:t>
            </a:r>
          </a:p>
          <a:p>
            <a:r>
              <a:rPr lang="en-US" sz="2000" dirty="0"/>
              <a:t>From 2025 through 2034, projects approximately $2.4 billion in implementing resilience programs and projects.</a:t>
            </a:r>
          </a:p>
          <a:p>
            <a:r>
              <a:rPr lang="en-US" sz="2000" dirty="0"/>
              <a:t>Total capital expenditures for all resilience investments for the next 20 years (2025 through 2044) are approximately $5.6 billion. </a:t>
            </a:r>
            <a:endParaRPr lang="en-US" dirty="0"/>
          </a:p>
        </p:txBody>
      </p:sp>
    </p:spTree>
    <p:extLst>
      <p:ext uri="{BB962C8B-B14F-4D97-AF65-F5344CB8AC3E}">
        <p14:creationId xmlns:p14="http://schemas.microsoft.com/office/powerpoint/2010/main" val="547283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4CAC3-6791-07C9-9EFF-102C186D0389}"/>
              </a:ext>
            </a:extLst>
          </p:cNvPr>
          <p:cNvSpPr>
            <a:spLocks noGrp="1"/>
          </p:cNvSpPr>
          <p:nvPr>
            <p:ph type="title"/>
          </p:nvPr>
        </p:nvSpPr>
        <p:spPr/>
        <p:txBody>
          <a:bodyPr>
            <a:normAutofit/>
          </a:bodyPr>
          <a:lstStyle/>
          <a:p>
            <a:r>
              <a:rPr lang="en-US" sz="2800" b="1" kern="100" dirty="0">
                <a:effectLst/>
                <a:latin typeface="Calibri" panose="020F0502020204030204" pitchFamily="34" charset="0"/>
                <a:ea typeface="Calibri" panose="020F0502020204030204" pitchFamily="34" charset="0"/>
                <a:cs typeface="Calibri" panose="020F0502020204030204" pitchFamily="34" charset="0"/>
              </a:rPr>
              <a:t>Con Edison Gas System Long Term Plan - 23-G-0147 – filed 5/31/23</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p>
        </p:txBody>
      </p:sp>
      <p:sp>
        <p:nvSpPr>
          <p:cNvPr id="3" name="Content Placeholder 2">
            <a:extLst>
              <a:ext uri="{FF2B5EF4-FFF2-40B4-BE49-F238E27FC236}">
                <a16:creationId xmlns:a16="http://schemas.microsoft.com/office/drawing/2014/main" id="{F1BDDAB3-1F8D-F2AC-4F9C-74517ECB63D9}"/>
              </a:ext>
            </a:extLst>
          </p:cNvPr>
          <p:cNvSpPr>
            <a:spLocks noGrp="1"/>
          </p:cNvSpPr>
          <p:nvPr>
            <p:ph idx="1"/>
          </p:nvPr>
        </p:nvSpPr>
        <p:spPr/>
        <p:txBody>
          <a:bodyPr>
            <a:normAutofit fontScale="92500"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1800" kern="100" dirty="0">
                <a:latin typeface="Calibri" panose="020F0502020204030204" pitchFamily="34" charset="0"/>
                <a:ea typeface="Calibri" panose="020F0502020204030204" pitchFamily="34" charset="0"/>
                <a:cs typeface="Calibri" panose="020F0502020204030204" pitchFamily="34" charset="0"/>
              </a:rPr>
              <a:t>11/21/23 – Con Edison’s Reply Comments to NYECC’s Comments on Revised GSLTP</a:t>
            </a:r>
          </a:p>
          <a:p>
            <a:pPr marL="800100" lvl="1" indent="-342900">
              <a:lnSpc>
                <a:spcPct val="107000"/>
              </a:lnSpc>
              <a:spcBef>
                <a:spcPts val="0"/>
              </a:spcBef>
              <a:buFont typeface="Symbol" panose="05050102010706020507" pitchFamily="18" charset="2"/>
              <a:buChar char=""/>
            </a:pPr>
            <a:r>
              <a:rPr lang="en-US" sz="1800" dirty="0"/>
              <a:t>Agree it is crucial to conduct a thorough and transparent examination of costs and cost effectiveness of any investments that will be made in service of the gas transition and committed to mitigating the cost impacts of gas system transformation.</a:t>
            </a:r>
          </a:p>
          <a:p>
            <a:pPr marL="800100" lvl="1" indent="-342900">
              <a:lnSpc>
                <a:spcPct val="107000"/>
              </a:lnSpc>
              <a:spcBef>
                <a:spcPts val="0"/>
              </a:spcBef>
              <a:buFont typeface="Symbol" panose="05050102010706020507" pitchFamily="18" charset="2"/>
              <a:buChar char=""/>
            </a:pPr>
            <a:r>
              <a:rPr lang="en-US" sz="1800" dirty="0"/>
              <a:t>Agree on the importance of continuing to pursue NPA opportunities and focused on efforts to identify investments with sufficient lead times such that the successful deployment of NPA and/or electrification solutions would result in the elimination of infrastructure needs.</a:t>
            </a:r>
          </a:p>
          <a:p>
            <a:pPr marL="800100" lvl="1" indent="-342900">
              <a:lnSpc>
                <a:spcPct val="107000"/>
              </a:lnSpc>
              <a:spcBef>
                <a:spcPts val="0"/>
              </a:spcBef>
              <a:buFont typeface="Symbol" panose="05050102010706020507" pitchFamily="18" charset="2"/>
              <a:buChar char=""/>
            </a:pPr>
            <a:r>
              <a:rPr lang="en-US" sz="1800" dirty="0"/>
              <a:t>For the Hybrid and Deep Electrification Pathways, will provide estimates for the cross-over point at which electric systems become more economic than gas counterparts in the Final GSLTP.</a:t>
            </a:r>
          </a:p>
          <a:p>
            <a:pPr marL="800100" lvl="1" indent="-342900">
              <a:lnSpc>
                <a:spcPct val="107000"/>
              </a:lnSpc>
              <a:spcBef>
                <a:spcPts val="0"/>
              </a:spcBef>
              <a:buFont typeface="Symbol" panose="05050102010706020507" pitchFamily="18" charset="2"/>
              <a:buChar char=""/>
            </a:pPr>
            <a:r>
              <a:rPr lang="en-US" sz="1800" dirty="0"/>
              <a:t>Disagree with the criticism relating to assumptions relating to certified gas and low carbon fuels are currently unknown, but is why certified gas and LCFs should continue to be considered.</a:t>
            </a:r>
            <a:endParaRPr lang="en-US" sz="2400" kern="1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latin typeface="Calibri" panose="020F0502020204030204" pitchFamily="34" charset="0"/>
                <a:ea typeface="Calibri" panose="020F0502020204030204" pitchFamily="34" charset="0"/>
                <a:cs typeface="Calibri" panose="020F0502020204030204" pitchFamily="34" charset="0"/>
              </a:rPr>
              <a:t>11/29/23 – Con Edison’s Final Plan filed</a:t>
            </a:r>
          </a:p>
          <a:p>
            <a:pPr marL="342900" indent="-342900">
              <a:lnSpc>
                <a:spcPct val="107000"/>
              </a:lnSpc>
              <a:spcBef>
                <a:spcPts val="0"/>
              </a:spcBef>
              <a:buFont typeface="Symbol" panose="05050102010706020507" pitchFamily="18" charset="2"/>
              <a:buChar char=""/>
            </a:pPr>
            <a:r>
              <a:rPr lang="en-US" sz="2400" kern="100" dirty="0">
                <a:latin typeface="Calibri" panose="020F0502020204030204" pitchFamily="34" charset="0"/>
                <a:ea typeface="Calibri" panose="020F0502020204030204" pitchFamily="34" charset="0"/>
                <a:cs typeface="Calibri" panose="020F0502020204030204" pitchFamily="34" charset="0"/>
              </a:rPr>
              <a:t>12/11/23 – PA Final Report (DPS to review before release)</a:t>
            </a:r>
          </a:p>
          <a:p>
            <a:pPr marL="342900" indent="-342900">
              <a:lnSpc>
                <a:spcPct val="107000"/>
              </a:lnSpc>
              <a:spcBef>
                <a:spcPts val="0"/>
              </a:spcBef>
              <a:buFont typeface="Symbol" panose="05050102010706020507" pitchFamily="18" charset="2"/>
              <a:buChar char=""/>
            </a:pPr>
            <a:r>
              <a:rPr lang="en-US" sz="2400" kern="100" dirty="0">
                <a:latin typeface="Calibri" panose="020F0502020204030204" pitchFamily="34" charset="0"/>
                <a:ea typeface="Calibri" panose="020F0502020204030204" pitchFamily="34" charset="0"/>
                <a:cs typeface="Calibri" panose="020F0502020204030204" pitchFamily="34" charset="0"/>
              </a:rPr>
              <a:t>PSC will soon issue a Notice for comments on both Con Edison’s final Gas System Long Term Plan and the PA Final Report .  </a:t>
            </a:r>
          </a:p>
          <a:p>
            <a:pPr marL="0" indent="0">
              <a:lnSpc>
                <a:spcPct val="107000"/>
              </a:lnSpc>
              <a:spcBef>
                <a:spcPts val="0"/>
              </a:spcBef>
              <a:buNone/>
            </a:pPr>
            <a:endParaRPr lang="en-US" sz="2400" kern="1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Bef>
                <a:spcPts val="0"/>
              </a:spcBef>
              <a:buNone/>
            </a:pPr>
            <a:endParaRPr lang="en-US" sz="2400" kern="1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endParaRPr lang="en-US" sz="1800" kern="1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00083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4DD9-E3E6-A2B1-4264-213369EDDE3C}"/>
              </a:ext>
            </a:extLst>
          </p:cNvPr>
          <p:cNvSpPr>
            <a:spLocks noGrp="1"/>
          </p:cNvSpPr>
          <p:nvPr>
            <p:ph type="title"/>
          </p:nvPr>
        </p:nvSpPr>
        <p:spPr/>
        <p:txBody>
          <a:bodyPr>
            <a:normAutofit/>
          </a:bodyPr>
          <a:lstStyle/>
          <a:p>
            <a:r>
              <a:rPr lang="en-US" sz="2800" b="1" dirty="0"/>
              <a:t>15-E-0302 – Large Scale Renewable Program and Clean Energy Standard Proceeding</a:t>
            </a:r>
          </a:p>
        </p:txBody>
      </p:sp>
      <p:sp>
        <p:nvSpPr>
          <p:cNvPr id="3" name="Content Placeholder 2">
            <a:extLst>
              <a:ext uri="{FF2B5EF4-FFF2-40B4-BE49-F238E27FC236}">
                <a16:creationId xmlns:a16="http://schemas.microsoft.com/office/drawing/2014/main" id="{D1EA1E89-D5C4-7814-71EF-8950B0D09531}"/>
              </a:ext>
            </a:extLst>
          </p:cNvPr>
          <p:cNvSpPr>
            <a:spLocks noGrp="1"/>
          </p:cNvSpPr>
          <p:nvPr>
            <p:ph idx="1"/>
          </p:nvPr>
        </p:nvSpPr>
        <p:spPr/>
        <p:txBody>
          <a:bodyPr/>
          <a:lstStyle/>
          <a:p>
            <a:r>
              <a:rPr lang="en-US" dirty="0"/>
              <a:t>8/16/23 – NYECC filed Comments on questions posed by the PSC on the Commission’s Order Initiating Process Regarding Zero Emissions Target</a:t>
            </a:r>
          </a:p>
          <a:p>
            <a:r>
              <a:rPr lang="en-US" dirty="0"/>
              <a:t>12/11 and 12/12/23 – Two-day Technical Conference focusing on characterization of the potential “gap” discussed in the May 14, 2023 Order and technologies that could shrink or fill that gap.</a:t>
            </a:r>
          </a:p>
          <a:p>
            <a:r>
              <a:rPr lang="en-US" b="1" dirty="0"/>
              <a:t>1/19/24 – Supplemental Comments due </a:t>
            </a:r>
            <a:r>
              <a:rPr lang="en-US" dirty="0"/>
              <a:t>from parties on additional questions posed by the PSC informed by parties’ previous comments regarding “zero emissions,” etc.</a:t>
            </a:r>
          </a:p>
        </p:txBody>
      </p:sp>
    </p:spTree>
    <p:extLst>
      <p:ext uri="{BB962C8B-B14F-4D97-AF65-F5344CB8AC3E}">
        <p14:creationId xmlns:p14="http://schemas.microsoft.com/office/powerpoint/2010/main" val="1861483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12035</TotalTime>
  <Words>1268</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Symbol</vt:lpstr>
      <vt:lpstr>Office Theme</vt:lpstr>
      <vt:lpstr> Regulatory Update Briefing for the NYECC Board of Directors In-Person Meeting</vt:lpstr>
      <vt:lpstr> Con Edison Steam Rate Case (22-S-0659) Energy Efficiency Proceeding (18-M-0084) </vt:lpstr>
      <vt:lpstr>Energy Efficiency Proceeding (18-M-0084) : Con Ed Non-Low and Moderate Income Energy Efficiency and Building Electrification Portfolio Proposal Filing </vt:lpstr>
      <vt:lpstr>Energy Efficiency Proceeding (18-M-0084) : Con Ed Non-Low and Moderate Income Energy Efficiency and Building Electrification Portfolio Proposal Filing (Cont’d)</vt:lpstr>
      <vt:lpstr>Energy Efficiency Proceeding (18-M-0084) : Con Ed Non-Low and Moderate Income Energy Efficiency and Building Electrification Portfolio Proposal Filing (Cont’d)</vt:lpstr>
      <vt:lpstr>22-E-0064 – Con Edison Climate Change Resilience Plan –   filed 11/21/23 </vt:lpstr>
      <vt:lpstr>Con Edison Gas System Long Term Plan - 23-G-0147 – filed 5/31/23 </vt:lpstr>
      <vt:lpstr>15-E-0302 – Large Scale Renewable Program and Clean Energy Standard Proceeding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CONFIDENTIAL  NYECC Board of Director Briefing on Settlement Negotiations in Con Edison Electric and Gas Rate Cases (22-E-0064 and 22-G-0065)</dc:title>
  <dc:creator>George Diamantopoulos</dc:creator>
  <cp:lastModifiedBy>George Diamantopoulos</cp:lastModifiedBy>
  <cp:revision>240</cp:revision>
  <dcterms:created xsi:type="dcterms:W3CDTF">2023-01-17T17:10:17Z</dcterms:created>
  <dcterms:modified xsi:type="dcterms:W3CDTF">2023-12-11T23:14:50Z</dcterms:modified>
</cp:coreProperties>
</file>