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5" r:id="rId3"/>
    <p:sldId id="271" r:id="rId4"/>
    <p:sldId id="279" r:id="rId5"/>
    <p:sldId id="280" r:id="rId6"/>
    <p:sldId id="281" r:id="rId7"/>
    <p:sldId id="282" r:id="rId8"/>
    <p:sldId id="283"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72" autoAdjust="0"/>
    <p:restoredTop sz="94660"/>
  </p:normalViewPr>
  <p:slideViewPr>
    <p:cSldViewPr snapToGrid="0">
      <p:cViewPr varScale="1">
        <p:scale>
          <a:sx n="72" d="100"/>
          <a:sy n="72" d="100"/>
        </p:scale>
        <p:origin x="6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FC837-D278-27BD-08E6-C83366B8DA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CB8240-84C1-B63F-89F6-C8504D08DC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E4D2F1-37CF-2B7B-639D-F28E6BDDA6A4}"/>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5" name="Footer Placeholder 4">
            <a:extLst>
              <a:ext uri="{FF2B5EF4-FFF2-40B4-BE49-F238E27FC236}">
                <a16:creationId xmlns:a16="http://schemas.microsoft.com/office/drawing/2014/main" id="{5F692BA3-BF5C-667D-6F01-1BF75F774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DFA9C-64C6-4C56-0D78-A0D99618876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55367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05A0B-0423-97C7-85B2-6FB683C7F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531CE1-94A5-67A3-EEC8-A44B801F0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818A9-9010-3399-BA09-4EE542BE7A41}"/>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5" name="Footer Placeholder 4">
            <a:extLst>
              <a:ext uri="{FF2B5EF4-FFF2-40B4-BE49-F238E27FC236}">
                <a16:creationId xmlns:a16="http://schemas.microsoft.com/office/drawing/2014/main" id="{3E0A2610-1846-9A97-E44C-C370A4B61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6A746-D83E-DB11-D8A1-C9D15A4A9C2C}"/>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135993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AB75F8-A800-A85C-E19F-838FAAD3C5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696DD-7BD1-E22F-2D89-9F8AF4B9F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4CC770-5F60-175E-EF97-91AFBF1257A0}"/>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5" name="Footer Placeholder 4">
            <a:extLst>
              <a:ext uri="{FF2B5EF4-FFF2-40B4-BE49-F238E27FC236}">
                <a16:creationId xmlns:a16="http://schemas.microsoft.com/office/drawing/2014/main" id="{52E97D63-1272-6350-6C40-6C220B57F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275C5E-16DD-3C34-B69D-976DC993485D}"/>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9328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DCFAD-DAE4-9E9B-F7E2-76B0CAEE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B3A735-557C-91C5-B959-2F2100FA14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05F03-6DB1-BFD6-1A1A-272E24B6D8A3}"/>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5" name="Footer Placeholder 4">
            <a:extLst>
              <a:ext uri="{FF2B5EF4-FFF2-40B4-BE49-F238E27FC236}">
                <a16:creationId xmlns:a16="http://schemas.microsoft.com/office/drawing/2014/main" id="{2E48BD01-EA75-B267-B655-77DE8FA65F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B6C57-C3E7-97DD-39BD-B935A74EF832}"/>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72722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B952-34BF-C426-8C5D-760DC33DA2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EC0035-C6CC-F182-8BDB-15602222E2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FAAF0C-52ED-4D97-742B-FD6B7FC574E0}"/>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5" name="Footer Placeholder 4">
            <a:extLst>
              <a:ext uri="{FF2B5EF4-FFF2-40B4-BE49-F238E27FC236}">
                <a16:creationId xmlns:a16="http://schemas.microsoft.com/office/drawing/2014/main" id="{B7AEF61D-4CC5-ABAD-2364-E4FBFF9A9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25D87-E427-D89E-D5D1-901CE113AC4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1830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5213-EC1E-A229-9EE8-FFA69DC12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B182B-7C77-D5EE-BF16-10D3E6994B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B1C9A3-EE39-EA3F-C6CF-8163DF5A43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B708FA-606C-57D5-326E-446564D2EA90}"/>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6" name="Footer Placeholder 5">
            <a:extLst>
              <a:ext uri="{FF2B5EF4-FFF2-40B4-BE49-F238E27FC236}">
                <a16:creationId xmlns:a16="http://schemas.microsoft.com/office/drawing/2014/main" id="{B6CB5BD2-AFD1-E56B-4418-19EC559D10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8647AB-B160-E90D-F22F-10696191D6B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4034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8D7DD-E389-5A79-651C-C394029761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22B0D3-1E79-D258-3607-E9A1CD5AC2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D8378B-C7FD-65D4-B925-1470A6D9BA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0B0D9A-BA26-6CC0-C6ED-953A668701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A34C09-F400-5655-A343-E75567F824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B3BEBC-7904-EB95-08B3-1BA081146BF1}"/>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8" name="Footer Placeholder 7">
            <a:extLst>
              <a:ext uri="{FF2B5EF4-FFF2-40B4-BE49-F238E27FC236}">
                <a16:creationId xmlns:a16="http://schemas.microsoft.com/office/drawing/2014/main" id="{B5214ACA-5CE3-2D32-083B-65B29041F9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861A3-5688-D716-0754-D68EC853A35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267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3DE5-C072-2719-A637-FE6D34DB2C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B73210-4971-0D6D-8FDB-52935C387603}"/>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4" name="Footer Placeholder 3">
            <a:extLst>
              <a:ext uri="{FF2B5EF4-FFF2-40B4-BE49-F238E27FC236}">
                <a16:creationId xmlns:a16="http://schemas.microsoft.com/office/drawing/2014/main" id="{8D0B0B2B-C6A8-761E-CAB5-FD0692F05B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14D19C-D341-B220-0B98-3FCFE82D43D5}"/>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91227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A20668-5104-63D9-7AFC-179009C59F9C}"/>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3" name="Footer Placeholder 2">
            <a:extLst>
              <a:ext uri="{FF2B5EF4-FFF2-40B4-BE49-F238E27FC236}">
                <a16:creationId xmlns:a16="http://schemas.microsoft.com/office/drawing/2014/main" id="{8C1CA12F-8C11-5EB1-B8FB-8E5D337EFF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9644DD-A1B8-C143-31A9-C5178F743504}"/>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29695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AF18-CF47-67FD-57E9-3CC5A2AB3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DC4D34-1242-1782-E22D-D2424A7FC4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E4008D-8D91-5EC6-D8DB-D67750D4D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0FE31-143F-EA4B-2083-6D16E51536FE}"/>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6" name="Footer Placeholder 5">
            <a:extLst>
              <a:ext uri="{FF2B5EF4-FFF2-40B4-BE49-F238E27FC236}">
                <a16:creationId xmlns:a16="http://schemas.microsoft.com/office/drawing/2014/main" id="{F585B5D0-7BE0-CFA8-4BF3-A2C9AD7A1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3808CF-3BF3-B1C3-91B8-324B2D144B2E}"/>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96177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09F1-3F4C-83A6-5EC4-1CE0B6C1BD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CAA09D-1970-A909-44B3-E2429FC61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460788-5555-17FA-0862-3D08D9AF0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EA3C7-7BB2-F39B-4295-AC3A2E7D40DD}"/>
              </a:ext>
            </a:extLst>
          </p:cNvPr>
          <p:cNvSpPr>
            <a:spLocks noGrp="1"/>
          </p:cNvSpPr>
          <p:nvPr>
            <p:ph type="dt" sz="half" idx="10"/>
          </p:nvPr>
        </p:nvSpPr>
        <p:spPr/>
        <p:txBody>
          <a:bodyPr/>
          <a:lstStyle/>
          <a:p>
            <a:fld id="{3FD2E923-103A-4FE3-8659-5030C18E0FEC}" type="datetimeFigureOut">
              <a:rPr lang="en-US" smtClean="0"/>
              <a:t>9/11/2023</a:t>
            </a:fld>
            <a:endParaRPr lang="en-US"/>
          </a:p>
        </p:txBody>
      </p:sp>
      <p:sp>
        <p:nvSpPr>
          <p:cNvPr id="6" name="Footer Placeholder 5">
            <a:extLst>
              <a:ext uri="{FF2B5EF4-FFF2-40B4-BE49-F238E27FC236}">
                <a16:creationId xmlns:a16="http://schemas.microsoft.com/office/drawing/2014/main" id="{DF020FB0-2D48-4FB3-0FFC-42FFA8AF3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AC074-0072-5EAC-A45D-D415BA33E7F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041626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28654-B1F1-8897-0A3C-EC95882D9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795E6-E4F7-91AC-371E-B2F71CBE05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191CD-7AC6-18CB-2254-5C1258593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2E923-103A-4FE3-8659-5030C18E0FEC}" type="datetimeFigureOut">
              <a:rPr lang="en-US" smtClean="0"/>
              <a:t>9/11/2023</a:t>
            </a:fld>
            <a:endParaRPr lang="en-US"/>
          </a:p>
        </p:txBody>
      </p:sp>
      <p:sp>
        <p:nvSpPr>
          <p:cNvPr id="5" name="Footer Placeholder 4">
            <a:extLst>
              <a:ext uri="{FF2B5EF4-FFF2-40B4-BE49-F238E27FC236}">
                <a16:creationId xmlns:a16="http://schemas.microsoft.com/office/drawing/2014/main" id="{9A62AC06-3AD2-B618-2783-96B4CEE60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6D0CAA-60AE-0D7F-4460-E5089238A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1347B-8A4A-43C6-914B-1F4D2313F595}" type="slidenum">
              <a:rPr lang="en-US" smtClean="0"/>
              <a:t>‹#›</a:t>
            </a:fld>
            <a:endParaRPr lang="en-US"/>
          </a:p>
        </p:txBody>
      </p:sp>
    </p:spTree>
    <p:extLst>
      <p:ext uri="{BB962C8B-B14F-4D97-AF65-F5344CB8AC3E}">
        <p14:creationId xmlns:p14="http://schemas.microsoft.com/office/powerpoint/2010/main" val="2856832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A6D07-6F37-EFBD-303B-EC854AC93FEF}"/>
              </a:ext>
            </a:extLst>
          </p:cNvPr>
          <p:cNvSpPr>
            <a:spLocks noGrp="1"/>
          </p:cNvSpPr>
          <p:nvPr>
            <p:ph type="title"/>
          </p:nvPr>
        </p:nvSpPr>
        <p:spPr/>
        <p:txBody>
          <a:bodyPr/>
          <a:lstStyle/>
          <a:p>
            <a:pPr algn="ctr"/>
            <a:r>
              <a:rPr lang="en-US" dirty="0"/>
              <a:t>	</a:t>
            </a:r>
            <a:r>
              <a:rPr lang="en-US" sz="2800" dirty="0"/>
              <a:t>Regulatory Update Briefing for the NYECC Board of Directors</a:t>
            </a:r>
            <a:br>
              <a:rPr lang="en-US" sz="2800" dirty="0"/>
            </a:br>
            <a:r>
              <a:rPr lang="en-US" sz="2800" dirty="0"/>
              <a:t>In-Person Meeting</a:t>
            </a:r>
          </a:p>
        </p:txBody>
      </p:sp>
      <p:sp>
        <p:nvSpPr>
          <p:cNvPr id="3" name="Content Placeholder 2">
            <a:extLst>
              <a:ext uri="{FF2B5EF4-FFF2-40B4-BE49-F238E27FC236}">
                <a16:creationId xmlns:a16="http://schemas.microsoft.com/office/drawing/2014/main" id="{F420B349-6FC7-56C8-211E-7E96D69FE70E}"/>
              </a:ext>
            </a:extLst>
          </p:cNvPr>
          <p:cNvSpPr>
            <a:spLocks noGrp="1"/>
          </p:cNvSpPr>
          <p:nvPr>
            <p:ph idx="1"/>
          </p:nvPr>
        </p:nvSpPr>
        <p:spPr/>
        <p:txBody>
          <a:bodyPr/>
          <a:lstStyle/>
          <a:p>
            <a:pPr marL="0" indent="0" algn="ctr">
              <a:buNone/>
            </a:pPr>
            <a:r>
              <a:rPr lang="en-US" dirty="0"/>
              <a:t>September 13, 2023</a:t>
            </a:r>
          </a:p>
          <a:p>
            <a:pPr marL="0" indent="0" algn="ctr">
              <a:buNone/>
            </a:pPr>
            <a:r>
              <a:rPr lang="en-US" dirty="0"/>
              <a:t>Presented by George Diamantopoulos, Esq.</a:t>
            </a:r>
          </a:p>
        </p:txBody>
      </p:sp>
    </p:spTree>
    <p:extLst>
      <p:ext uri="{BB962C8B-B14F-4D97-AF65-F5344CB8AC3E}">
        <p14:creationId xmlns:p14="http://schemas.microsoft.com/office/powerpoint/2010/main" val="344386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18C2-2AE2-EA74-6593-90D26F1CAF60}"/>
              </a:ext>
            </a:extLst>
          </p:cNvPr>
          <p:cNvSpPr>
            <a:spLocks noGrp="1"/>
          </p:cNvSpPr>
          <p:nvPr>
            <p:ph type="title"/>
          </p:nvPr>
        </p:nvSpPr>
        <p:spPr/>
        <p:txBody>
          <a:bodyPr>
            <a:normAutofit/>
          </a:bodyPr>
          <a:lstStyle/>
          <a:p>
            <a:r>
              <a:rPr lang="en-US" sz="2400" b="1" dirty="0"/>
              <a:t>22-E-0064 - Con Ed Petition for Authorization and Cost Recovery for the Reliable Clean City – Idlewild Project – Estimated Capital Cost of $1.2B</a:t>
            </a:r>
          </a:p>
        </p:txBody>
      </p:sp>
      <p:sp>
        <p:nvSpPr>
          <p:cNvPr id="3" name="Content Placeholder 2">
            <a:extLst>
              <a:ext uri="{FF2B5EF4-FFF2-40B4-BE49-F238E27FC236}">
                <a16:creationId xmlns:a16="http://schemas.microsoft.com/office/drawing/2014/main" id="{39C73CCC-44EE-2250-56AA-B98FC5B988BC}"/>
              </a:ext>
            </a:extLst>
          </p:cNvPr>
          <p:cNvSpPr>
            <a:spLocks noGrp="1"/>
          </p:cNvSpPr>
          <p:nvPr>
            <p:ph idx="1"/>
          </p:nvPr>
        </p:nvSpPr>
        <p:spPr/>
        <p:txBody>
          <a:bodyPr/>
          <a:lstStyle/>
          <a:p>
            <a:r>
              <a:rPr lang="en-US" sz="2000" dirty="0"/>
              <a:t>Petition filed 8/22/23 asking the PSC to act by its 11/16/23 session.</a:t>
            </a:r>
          </a:p>
          <a:p>
            <a:r>
              <a:rPr lang="en-US" sz="2000" u="sng" dirty="0"/>
              <a:t>By 2026, load growth will exceed peak design capability of the Jamaica Distribution Area Substation </a:t>
            </a:r>
            <a:r>
              <a:rPr lang="en-US" sz="2000" dirty="0"/>
              <a:t>so Con Ed proposing to split the network into a smaller Jamaica network and the </a:t>
            </a:r>
            <a:r>
              <a:rPr lang="en-US" sz="2000" b="1" dirty="0"/>
              <a:t>new Springfield network ($242M for feeders etc.)</a:t>
            </a:r>
            <a:r>
              <a:rPr lang="en-US" sz="2000" dirty="0"/>
              <a:t>, build the </a:t>
            </a:r>
            <a:r>
              <a:rPr lang="en-US" sz="2000" b="1" dirty="0"/>
              <a:t>new Eastern Queens Transmission Substation (approx. $592M)</a:t>
            </a:r>
            <a:r>
              <a:rPr lang="en-US" sz="2000" dirty="0"/>
              <a:t> and </a:t>
            </a:r>
            <a:r>
              <a:rPr lang="en-US" sz="2000" b="1" dirty="0"/>
              <a:t>Idlewild Distribution Area Substation (approx. $380M) </a:t>
            </a:r>
            <a:r>
              <a:rPr lang="en-US" sz="2000" dirty="0"/>
              <a:t>to supply the Springfield Network, and transfer 170 MW of load from the Jamaica Network Distribution Area Substation to the Idlewild Distribution Area Substation.</a:t>
            </a:r>
          </a:p>
          <a:p>
            <a:r>
              <a:rPr lang="en-US" sz="2000" dirty="0"/>
              <a:t>Project is not in the current electric rate plan because the Company proposed it too late in the rate case for review by DPS Staff.</a:t>
            </a:r>
          </a:p>
          <a:p>
            <a:r>
              <a:rPr lang="en-US" sz="2000" b="1" dirty="0"/>
              <a:t>$1.2B recovery </a:t>
            </a:r>
            <a:r>
              <a:rPr lang="en-US" sz="2000" dirty="0"/>
              <a:t>either by surcharge if in service before next rate plan or through base rates in subsequent rate filing. May 2028 completion date so no rate impact under the current plan ending 12/31/25. </a:t>
            </a:r>
          </a:p>
          <a:p>
            <a:r>
              <a:rPr lang="en-US" sz="2000" dirty="0"/>
              <a:t> Discovery requests from DPS and responses from Con Ed are ongoing.</a:t>
            </a:r>
          </a:p>
          <a:p>
            <a:endParaRPr lang="en-US" dirty="0"/>
          </a:p>
        </p:txBody>
      </p:sp>
    </p:spTree>
    <p:extLst>
      <p:ext uri="{BB962C8B-B14F-4D97-AF65-F5344CB8AC3E}">
        <p14:creationId xmlns:p14="http://schemas.microsoft.com/office/powerpoint/2010/main" val="66056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08249-3096-2818-4752-5A929672356B}"/>
              </a:ext>
            </a:extLst>
          </p:cNvPr>
          <p:cNvSpPr>
            <a:spLocks noGrp="1"/>
          </p:cNvSpPr>
          <p:nvPr>
            <p:ph type="title"/>
          </p:nvPr>
        </p:nvSpPr>
        <p:spPr/>
        <p:txBody>
          <a:bodyPr>
            <a:normAutofit/>
          </a:bodyPr>
          <a:lstStyle/>
          <a:p>
            <a:r>
              <a:rPr lang="en-US" sz="2800" b="1" dirty="0"/>
              <a:t>Joint Proposal (JP) in Con Edison Steam Rate Case (22-S-0659)</a:t>
            </a:r>
          </a:p>
        </p:txBody>
      </p:sp>
      <p:sp>
        <p:nvSpPr>
          <p:cNvPr id="3" name="Content Placeholder 2">
            <a:extLst>
              <a:ext uri="{FF2B5EF4-FFF2-40B4-BE49-F238E27FC236}">
                <a16:creationId xmlns:a16="http://schemas.microsoft.com/office/drawing/2014/main" id="{AAA94B5F-DC2C-714F-1EE1-BC365669D3D2}"/>
              </a:ext>
            </a:extLst>
          </p:cNvPr>
          <p:cNvSpPr>
            <a:spLocks noGrp="1"/>
          </p:cNvSpPr>
          <p:nvPr>
            <p:ph idx="1"/>
          </p:nvPr>
        </p:nvSpPr>
        <p:spPr/>
        <p:txBody>
          <a:bodyPr>
            <a:normAutofit lnSpcReduction="10000"/>
          </a:bodyPr>
          <a:lstStyle/>
          <a:p>
            <a:r>
              <a:rPr lang="en-US" sz="2400" dirty="0"/>
              <a:t>NYECC is not a signatory to the Joint Proposal</a:t>
            </a:r>
          </a:p>
          <a:p>
            <a:r>
              <a:rPr lang="en-US" sz="2400" dirty="0"/>
              <a:t>3 year Rate Plan from 11/1/23 – 10/31/26 (RY1-RY3 - 11/1/23-10/31/24, 11/1/24-10/31/25, 11/1/25-10/31/26</a:t>
            </a:r>
          </a:p>
          <a:p>
            <a:r>
              <a:rPr lang="en-US" sz="2400" b="1" dirty="0"/>
              <a:t>Levelized increase is $77.8M per year.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The cumulative 3 year levelized increase in the revenue requirement is $466.8M, which is $100M less than Con Edison’s initial ask.</a:t>
            </a:r>
          </a:p>
          <a:p>
            <a:pPr marL="742950" marR="0" lvl="1" indent="-285750">
              <a:lnSpc>
                <a:spcPct val="107000"/>
              </a:lnSpc>
              <a:spcBef>
                <a:spcPts val="0"/>
              </a:spcBef>
              <a:spcAft>
                <a:spcPts val="0"/>
              </a:spcAft>
              <a:buFont typeface="Courier New" panose="02070309020205020404" pitchFamily="49" charset="0"/>
              <a:buChar char="o"/>
            </a:pP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Levelized</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percentage Increases: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RY1 - (14.6% customer bill impact)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914400" marR="0">
              <a:lnSpc>
                <a:spcPct val="107000"/>
              </a:lnSpc>
              <a:spcBef>
                <a:spcPts val="0"/>
              </a:spcBef>
              <a:spcAft>
                <a:spcPts val="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RY2 - (12.8% customer bill impact)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914400" marR="0">
              <a:lnSpc>
                <a:spcPct val="107000"/>
              </a:lnSpc>
              <a:spcBef>
                <a:spcPts val="0"/>
              </a:spcBef>
              <a:spcAft>
                <a:spcPts val="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RY3 - (11.3% customer bill impact).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43.9% in Total Bill increases through end of RY3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900" b="1" dirty="0"/>
          </a:p>
          <a:p>
            <a:endParaRPr lang="en-US" sz="1900" b="1" dirty="0"/>
          </a:p>
        </p:txBody>
      </p:sp>
    </p:spTree>
    <p:extLst>
      <p:ext uri="{BB962C8B-B14F-4D97-AF65-F5344CB8AC3E}">
        <p14:creationId xmlns:p14="http://schemas.microsoft.com/office/powerpoint/2010/main" val="522393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6823-B4F1-03E4-4891-6EC18A3106C0}"/>
              </a:ext>
            </a:extLst>
          </p:cNvPr>
          <p:cNvSpPr>
            <a:spLocks noGrp="1"/>
          </p:cNvSpPr>
          <p:nvPr>
            <p:ph type="title"/>
          </p:nvPr>
        </p:nvSpPr>
        <p:spPr/>
        <p:txBody>
          <a:bodyPr>
            <a:normAutofit/>
          </a:bodyPr>
          <a:lstStyle/>
          <a:p>
            <a:r>
              <a:rPr lang="en-US" sz="3600" b="1" dirty="0"/>
              <a:t>Customer Charges in JP (22-S-0659)</a:t>
            </a:r>
            <a:r>
              <a:rPr lang="en-US" sz="3600" dirty="0"/>
              <a:t> </a:t>
            </a:r>
          </a:p>
        </p:txBody>
      </p:sp>
      <p:graphicFrame>
        <p:nvGraphicFramePr>
          <p:cNvPr id="6" name="Content Placeholder 5">
            <a:extLst>
              <a:ext uri="{FF2B5EF4-FFF2-40B4-BE49-F238E27FC236}">
                <a16:creationId xmlns:a16="http://schemas.microsoft.com/office/drawing/2014/main" id="{E5980C03-AC8C-A3E1-8C5C-4B84ADAE13DE}"/>
              </a:ext>
            </a:extLst>
          </p:cNvPr>
          <p:cNvGraphicFramePr>
            <a:graphicFrameLocks noGrp="1"/>
          </p:cNvGraphicFramePr>
          <p:nvPr>
            <p:ph idx="1"/>
          </p:nvPr>
        </p:nvGraphicFramePr>
        <p:xfrm>
          <a:off x="3223260" y="3448844"/>
          <a:ext cx="5745480" cy="1104900"/>
        </p:xfrm>
        <a:graphic>
          <a:graphicData uri="http://schemas.openxmlformats.org/drawingml/2006/table">
            <a:tbl>
              <a:tblPr firstRow="1" firstCol="1" bandRow="1">
                <a:tableStyleId>{5C22544A-7EE6-4342-B048-85BDC9FD1C3A}</a:tableStyleId>
              </a:tblPr>
              <a:tblGrid>
                <a:gridCol w="1681480">
                  <a:extLst>
                    <a:ext uri="{9D8B030D-6E8A-4147-A177-3AD203B41FA5}">
                      <a16:colId xmlns:a16="http://schemas.microsoft.com/office/drawing/2014/main" val="2396874681"/>
                    </a:ext>
                  </a:extLst>
                </a:gridCol>
                <a:gridCol w="1016000">
                  <a:extLst>
                    <a:ext uri="{9D8B030D-6E8A-4147-A177-3AD203B41FA5}">
                      <a16:colId xmlns:a16="http://schemas.microsoft.com/office/drawing/2014/main" val="1505998846"/>
                    </a:ext>
                  </a:extLst>
                </a:gridCol>
                <a:gridCol w="1016000">
                  <a:extLst>
                    <a:ext uri="{9D8B030D-6E8A-4147-A177-3AD203B41FA5}">
                      <a16:colId xmlns:a16="http://schemas.microsoft.com/office/drawing/2014/main" val="418314113"/>
                    </a:ext>
                  </a:extLst>
                </a:gridCol>
                <a:gridCol w="1016000">
                  <a:extLst>
                    <a:ext uri="{9D8B030D-6E8A-4147-A177-3AD203B41FA5}">
                      <a16:colId xmlns:a16="http://schemas.microsoft.com/office/drawing/2014/main" val="3545682918"/>
                    </a:ext>
                  </a:extLst>
                </a:gridCol>
                <a:gridCol w="1016000">
                  <a:extLst>
                    <a:ext uri="{9D8B030D-6E8A-4147-A177-3AD203B41FA5}">
                      <a16:colId xmlns:a16="http://schemas.microsoft.com/office/drawing/2014/main" val="865022875"/>
                    </a:ext>
                  </a:extLst>
                </a:gridCol>
              </a:tblGrid>
              <a:tr h="184150">
                <a:tc>
                  <a:txBody>
                    <a:bodyPr/>
                    <a:lstStyle/>
                    <a:p>
                      <a:pPr marL="0" marR="0">
                        <a:lnSpc>
                          <a:spcPct val="107000"/>
                        </a:lnSpc>
                        <a:spcBef>
                          <a:spcPts val="0"/>
                        </a:spcBef>
                        <a:spcAft>
                          <a:spcPts val="0"/>
                        </a:spcAft>
                      </a:pPr>
                      <a:r>
                        <a:rPr lang="en-US" sz="1100" u="sng" kern="100">
                          <a:effectLst/>
                        </a:rPr>
                        <a:t>Steam Service Class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u="sng" kern="100">
                          <a:effectLst/>
                        </a:rPr>
                        <a:t>Current (2022)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u="sng" kern="100">
                          <a:effectLst/>
                        </a:rPr>
                        <a:t>RY 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u="sng" kern="100">
                          <a:effectLst/>
                        </a:rPr>
                        <a:t>RY 2</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u="sng" kern="100">
                          <a:effectLst/>
                        </a:rPr>
                        <a:t>RY 3</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15855651"/>
                  </a:ext>
                </a:extLst>
              </a:tr>
              <a:tr h="184150">
                <a:tc>
                  <a:txBody>
                    <a:bodyPr/>
                    <a:lstStyle/>
                    <a:p>
                      <a:pPr marL="0" marR="0">
                        <a:lnSpc>
                          <a:spcPct val="107000"/>
                        </a:lnSpc>
                        <a:spcBef>
                          <a:spcPts val="0"/>
                        </a:spcBef>
                        <a:spcAft>
                          <a:spcPts val="0"/>
                        </a:spcAft>
                      </a:pPr>
                      <a:r>
                        <a:rPr lang="en-US" sz="1100" kern="100">
                          <a:effectLst/>
                        </a:rPr>
                        <a:t>SC 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$1,259.52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$1,526.43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$1,802.43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$2,089.43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7499671"/>
                  </a:ext>
                </a:extLst>
              </a:tr>
              <a:tr h="184150">
                <a:tc>
                  <a:txBody>
                    <a:bodyPr/>
                    <a:lstStyle/>
                    <a:p>
                      <a:pPr marL="0" marR="0">
                        <a:lnSpc>
                          <a:spcPct val="107000"/>
                        </a:lnSpc>
                        <a:spcBef>
                          <a:spcPts val="0"/>
                        </a:spcBef>
                        <a:spcAft>
                          <a:spcPts val="0"/>
                        </a:spcAft>
                      </a:pPr>
                      <a:r>
                        <a:rPr lang="en-US" sz="1100" kern="100">
                          <a:effectLst/>
                        </a:rPr>
                        <a:t>SC 2 Rate I / SC4 Rate I</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$4,147.03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$4,923.43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$5,573.43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$5,573.43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90977260"/>
                  </a:ext>
                </a:extLst>
              </a:tr>
              <a:tr h="184150">
                <a:tc>
                  <a:txBody>
                    <a:bodyPr/>
                    <a:lstStyle/>
                    <a:p>
                      <a:pPr marL="0" marR="0">
                        <a:lnSpc>
                          <a:spcPct val="107000"/>
                        </a:lnSpc>
                        <a:spcBef>
                          <a:spcPts val="0"/>
                        </a:spcBef>
                        <a:spcAft>
                          <a:spcPts val="0"/>
                        </a:spcAft>
                      </a:pPr>
                      <a:r>
                        <a:rPr lang="en-US" sz="1100" kern="100">
                          <a:effectLst/>
                        </a:rPr>
                        <a:t>SC 2 Rate II / SC4 Rate III</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$6,754.91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$7,527.43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$7,527.43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$7,527.43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17648631"/>
                  </a:ext>
                </a:extLst>
              </a:tr>
              <a:tr h="184150">
                <a:tc>
                  <a:txBody>
                    <a:bodyPr/>
                    <a:lstStyle/>
                    <a:p>
                      <a:pPr marL="0" marR="0">
                        <a:lnSpc>
                          <a:spcPct val="107000"/>
                        </a:lnSpc>
                        <a:spcBef>
                          <a:spcPts val="0"/>
                        </a:spcBef>
                        <a:spcAft>
                          <a:spcPts val="0"/>
                        </a:spcAft>
                      </a:pPr>
                      <a:r>
                        <a:rPr lang="en-US" sz="1100" kern="100">
                          <a:effectLst/>
                        </a:rPr>
                        <a:t>SC 3 Rate I / SC4 Rate II</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$3,010.96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$3,555.43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$4,098.43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$4,558.43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67570994"/>
                  </a:ext>
                </a:extLst>
              </a:tr>
              <a:tr h="184150">
                <a:tc>
                  <a:txBody>
                    <a:bodyPr/>
                    <a:lstStyle/>
                    <a:p>
                      <a:pPr marL="0" marR="0">
                        <a:lnSpc>
                          <a:spcPct val="107000"/>
                        </a:lnSpc>
                        <a:spcBef>
                          <a:spcPts val="0"/>
                        </a:spcBef>
                        <a:spcAft>
                          <a:spcPts val="0"/>
                        </a:spcAft>
                      </a:pPr>
                      <a:r>
                        <a:rPr lang="en-US" sz="1100" kern="100">
                          <a:effectLst/>
                        </a:rPr>
                        <a:t>SC 3 Rate II / SC4 Rate IV</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$2,498.84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$2,929.43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a:effectLst/>
                        </a:rPr>
                        <a:t>$3,357.43 </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100" kern="100" dirty="0">
                          <a:effectLst/>
                        </a:rPr>
                        <a:t>$3,787.43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7734574"/>
                  </a:ext>
                </a:extLst>
              </a:tr>
            </a:tbl>
          </a:graphicData>
        </a:graphic>
      </p:graphicFrame>
      <p:sp>
        <p:nvSpPr>
          <p:cNvPr id="7" name="Rectangle 1">
            <a:extLst>
              <a:ext uri="{FF2B5EF4-FFF2-40B4-BE49-F238E27FC236}">
                <a16:creationId xmlns:a16="http://schemas.microsoft.com/office/drawing/2014/main" id="{886060E4-5C79-B985-501D-20765760BEF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30353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57793-FB9D-1AD1-DE36-240E645E4850}"/>
              </a:ext>
            </a:extLst>
          </p:cNvPr>
          <p:cNvSpPr>
            <a:spLocks noGrp="1"/>
          </p:cNvSpPr>
          <p:nvPr>
            <p:ph type="title"/>
          </p:nvPr>
        </p:nvSpPr>
        <p:spPr/>
        <p:txBody>
          <a:bodyPr>
            <a:normAutofit/>
          </a:bodyPr>
          <a:lstStyle/>
          <a:p>
            <a:r>
              <a:rPr lang="en-US" sz="2800" kern="100" dirty="0">
                <a:effectLst/>
                <a:latin typeface="Calibri" panose="020F0502020204030204" pitchFamily="34" charset="0"/>
                <a:ea typeface="Calibri" panose="020F0502020204030204" pitchFamily="34" charset="0"/>
                <a:cs typeface="Times New Roman" panose="02020603050405020304" pitchFamily="18" charset="0"/>
              </a:rPr>
              <a:t>Weather Normalization Adjustment (WNA) in JP </a:t>
            </a:r>
            <a:r>
              <a:rPr lang="en-US" sz="2800" b="1" dirty="0"/>
              <a:t>(22-S-0659)</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B2C478F1-C6FC-AFC3-FA69-33990533832C}"/>
              </a:ext>
            </a:extLst>
          </p:cNvPr>
          <p:cNvSpPr>
            <a:spLocks noGrp="1"/>
          </p:cNvSpPr>
          <p:nvPr>
            <p:ph idx="1"/>
          </p:nvPr>
        </p:nvSpPr>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To mitigate the impacts of weather on the Company’s steam revenues and on steam customers’ bills, the Company will implement a WNA </a:t>
            </a: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for the period of November through April of each year</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Structure </a:t>
            </a: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based on current Gas WNA </a:t>
            </a: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Adjustments would be made to customer bills based on </a:t>
            </a: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differences between actual and normal HDDs in each billing cycle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Would apply to </a:t>
            </a: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SCs 1, 2, 3, and 5, who use steam for space heating</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Does not apply to SC4 back up/supplementary which is intermittent usage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Will be applied to </a:t>
            </a: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total customer steam usage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and will be </a:t>
            </a: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applied as a per </a:t>
            </a:r>
            <a:r>
              <a:rPr lang="en-US" sz="1800" u="sng" kern="100" dirty="0" err="1">
                <a:effectLst/>
                <a:latin typeface="Times New Roman" panose="02020603050405020304" pitchFamily="18" charset="0"/>
                <a:ea typeface="Calibri" panose="020F0502020204030204" pitchFamily="34" charset="0"/>
                <a:cs typeface="Times New Roman" panose="02020603050405020304" pitchFamily="18" charset="0"/>
              </a:rPr>
              <a:t>Mlb</a:t>
            </a: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 surcharge or </a:t>
            </a:r>
            <a:r>
              <a:rPr lang="en-US" sz="1800" u="sng" kern="100" dirty="0" err="1">
                <a:effectLst/>
                <a:latin typeface="Times New Roman" panose="02020603050405020304" pitchFamily="18" charset="0"/>
                <a:ea typeface="Calibri" panose="020F0502020204030204" pitchFamily="34" charset="0"/>
                <a:cs typeface="Times New Roman" panose="02020603050405020304" pitchFamily="18" charset="0"/>
              </a:rPr>
              <a:t>surcredit</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By 6/30 each year</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the Company will </a:t>
            </a: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report on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and file the </a:t>
            </a: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prior winter’s monthly weather normalization adjustment revenue by customer class and in the aggregate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rPr>
              <a:t>If the Company implements the WNA outside of its new billing system</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the Company will make a compliance filing with the Secretary that describes its alternative process for applying the weather normalization surcharge/</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surcredit</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on customers’ bills.  The Company will provide to the parties its method of providing steam customers with the applicable information concerning the surcharge or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surcredit</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amount and how it will be applied.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833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68365-06F3-CA4A-B341-0B75D5679CFE}"/>
              </a:ext>
            </a:extLst>
          </p:cNvPr>
          <p:cNvSpPr>
            <a:spLocks noGrp="1"/>
          </p:cNvSpPr>
          <p:nvPr>
            <p:ph type="title"/>
          </p:nvPr>
        </p:nvSpPr>
        <p:spPr/>
        <p:txBody>
          <a:bodyPr>
            <a:normAutofit/>
          </a:bodyPr>
          <a:lstStyle/>
          <a:p>
            <a:r>
              <a:rPr lang="en-US" sz="2800" kern="100" dirty="0">
                <a:effectLst/>
                <a:latin typeface="Calibri" panose="020F0502020204030204" pitchFamily="34" charset="0"/>
                <a:ea typeface="Calibri" panose="020F0502020204030204" pitchFamily="34" charset="0"/>
                <a:cs typeface="Times New Roman" panose="02020603050405020304" pitchFamily="18" charset="0"/>
              </a:rPr>
              <a:t>Decarbonization Projects in JP </a:t>
            </a:r>
            <a:r>
              <a:rPr lang="en-US" sz="2800" b="1" dirty="0"/>
              <a:t>(22-S-0659)</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99EA46A2-77B9-799C-6EE1-C09E7A0A39FC}"/>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Steam Production Decarbonization Plan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Steam Decarbonization Plan withdrawn from this case (except maintains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$3M for the Industrial Heat Pump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subject to Future Decarbonization Project Approval Mechanism. </a:t>
            </a:r>
          </a:p>
          <a:p>
            <a:pPr marL="342900" marR="0" lvl="0" indent="-342900">
              <a:lnSpc>
                <a:spcPct val="107000"/>
              </a:lnSpc>
              <a:spcBef>
                <a:spcPts val="0"/>
              </a:spcBef>
              <a:spcAft>
                <a:spcPts val="0"/>
              </a:spcAft>
              <a:buFont typeface="Symbol" panose="05050102010706020507" pitchFamily="18" charset="2"/>
              <a:buChar char=""/>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Steam Distribution Decarbonization Plan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Hot Water Loop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Decarbonization Project) – Reflect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$0.5 million in this case to explore and conduct prep work</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Thermal Storage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Company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will evaluate a thermal storage project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through the Future Decarbonization Project Approval Mechanism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that could replace 50,000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mmbtu</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/year of gas with electricity and result in a direct CO2 reduction of approximately 3,000 tons/year.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Company will schedule a meeting to discuss its feasibility analysis by 6/30/24. </a:t>
            </a:r>
          </a:p>
          <a:p>
            <a:pPr marL="342900" marR="0" lvl="0" indent="-342900">
              <a:lnSpc>
                <a:spcPct val="107000"/>
              </a:lnSpc>
              <a:spcBef>
                <a:spcPts val="0"/>
              </a:spcBef>
              <a:spcAft>
                <a:spcPts val="800"/>
              </a:spcAft>
              <a:buFont typeface="Symbol" panose="05050102010706020507" pitchFamily="18" charset="2"/>
              <a:buChar char=""/>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Decarbonization Study &amp; Implementation Plan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Conduct a Decarbonization Study</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like the study required by the Commissions’ CLCPA Implementation Order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and file the Study with an Implementation Plan by 12/31/24</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Company may spend up to $3M.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Prior to filing, the Company will send a draft Implementation Plan to stakeholders and hold a meeting to receive feedback. </a:t>
            </a:r>
          </a:p>
          <a:p>
            <a:endParaRPr lang="en-US" dirty="0"/>
          </a:p>
        </p:txBody>
      </p:sp>
    </p:spTree>
    <p:extLst>
      <p:ext uri="{BB962C8B-B14F-4D97-AF65-F5344CB8AC3E}">
        <p14:creationId xmlns:p14="http://schemas.microsoft.com/office/powerpoint/2010/main" val="1815297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961D9-6ED2-D082-238A-E9A8FD11CBE0}"/>
              </a:ext>
            </a:extLst>
          </p:cNvPr>
          <p:cNvSpPr>
            <a:spLocks noGrp="1"/>
          </p:cNvSpPr>
          <p:nvPr>
            <p:ph type="title"/>
          </p:nvPr>
        </p:nvSpPr>
        <p:spPr/>
        <p:txBody>
          <a:bodyPr>
            <a:normAutofit/>
          </a:bodyPr>
          <a:lstStyle/>
          <a:p>
            <a:r>
              <a:rPr lang="en-US" sz="2800" b="1" dirty="0"/>
              <a:t>Future Decarbonization Project Approval Mechanism, Local Law 97 Compliance Assistance, in JP (22-S-0659)</a:t>
            </a:r>
            <a:endParaRPr lang="en-US" sz="2800" dirty="0"/>
          </a:p>
        </p:txBody>
      </p:sp>
      <p:sp>
        <p:nvSpPr>
          <p:cNvPr id="3" name="Content Placeholder 2">
            <a:extLst>
              <a:ext uri="{FF2B5EF4-FFF2-40B4-BE49-F238E27FC236}">
                <a16:creationId xmlns:a16="http://schemas.microsoft.com/office/drawing/2014/main" id="{53E5D4A3-99A2-C7B9-0B8A-738CA3327C7E}"/>
              </a:ext>
            </a:extLst>
          </p:cNvPr>
          <p:cNvSpPr>
            <a:spLocks noGrp="1"/>
          </p:cNvSpPr>
          <p:nvPr>
            <p:ph idx="1"/>
          </p:nvPr>
        </p:nvSpPr>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1600" b="1" u="sng" kern="100" dirty="0">
                <a:effectLst/>
                <a:latin typeface="Calibri" panose="020F0502020204030204" pitchFamily="34" charset="0"/>
                <a:ea typeface="Calibri" panose="020F0502020204030204" pitchFamily="34" charset="0"/>
                <a:cs typeface="Times New Roman" panose="02020603050405020304" pitchFamily="18" charset="0"/>
              </a:rPr>
              <a:t>Future Decarbonization Project Approval Mechanism</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Company may file Petition(s) for permission to implement a </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surcharge for costs incurred to implement PSC approved decarbonization projects </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(subject to a 0.5% cap on total bill impact). May defer up to $3M for preliminary work on projects until PSC decides on cost recovery.</a:t>
            </a:r>
          </a:p>
          <a:p>
            <a:pPr marL="342900" marR="0" lvl="0" indent="-342900">
              <a:lnSpc>
                <a:spcPct val="107000"/>
              </a:lnSpc>
              <a:spcBef>
                <a:spcPts val="0"/>
              </a:spcBef>
              <a:spcAft>
                <a:spcPts val="0"/>
              </a:spcAft>
              <a:buFont typeface="Symbol" panose="05050102010706020507" pitchFamily="18" charset="2"/>
              <a:buChar char=""/>
            </a:pP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LL97 Compliance Assistance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b="1" u="sng" kern="100" dirty="0">
                <a:effectLst/>
                <a:latin typeface="Calibri" panose="020F0502020204030204" pitchFamily="34" charset="0"/>
                <a:ea typeface="Calibri" panose="020F0502020204030204" pitchFamily="34" charset="0"/>
                <a:cs typeface="Times New Roman" panose="02020603050405020304" pitchFamily="18" charset="0"/>
              </a:rPr>
              <a:t>Coefficient</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Within 90 days of filing the Decarbonization Study &amp; Implementation Plan, the Company will hold a stakeholder meeting to discuss plans to </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request</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that the applicable City agency </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adjust the LL97 coefficient for the steam system</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800"/>
              </a:spcAft>
              <a:buFont typeface="Courier New" panose="02070309020205020404" pitchFamily="49" charset="0"/>
              <a:buChar char="o"/>
            </a:pPr>
            <a:r>
              <a:rPr lang="en-US" sz="1600" b="1" u="sng" kern="100" dirty="0">
                <a:effectLst/>
                <a:latin typeface="Calibri" panose="020F0502020204030204" pitchFamily="34" charset="0"/>
                <a:ea typeface="Calibri" panose="020F0502020204030204" pitchFamily="34" charset="0"/>
                <a:cs typeface="Times New Roman" panose="02020603050405020304" pitchFamily="18" charset="0"/>
              </a:rPr>
              <a:t>Energy Audits</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Between 11/1/23-10/31/26, upon request, provide steam customers with a detailed analysis of a building’s energy usage patterns to </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identify areas of energy waste or excess usage and suggest upgrades to improve energy efficiency and minimize operating costs</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develop </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outreach and education plan to inform customers of the audit program</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These reports will include information on any available known funding or incentives to steam customers for energy efficiency, including </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steam system consumption and efficiency, steam trap surveys, heat loss surveys, 24/7 monitoring of steam traps through wireless sensors, digital control of Pressure Reducing Valve stations on the customer side to reduce heat loss, heat recovery to lower steam consumption and cooling water consumption, upgrades and tune ups to steam turbine and absorption style chillers, including insulation for reduced chiller losses and early/extended life equipment replacements and enhancements.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30517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178D-B9B0-3BFD-0DBE-226C005DA8D1}"/>
              </a:ext>
            </a:extLst>
          </p:cNvPr>
          <p:cNvSpPr>
            <a:spLocks noGrp="1"/>
          </p:cNvSpPr>
          <p:nvPr>
            <p:ph type="title"/>
          </p:nvPr>
        </p:nvSpPr>
        <p:spPr/>
        <p:txBody>
          <a:bodyPr>
            <a:normAutofit/>
          </a:bodyPr>
          <a:lstStyle/>
          <a:p>
            <a:r>
              <a:rPr lang="en-US" sz="2800" b="1" dirty="0"/>
              <a:t>Steam Customer Development in JP (22-S-0659)</a:t>
            </a:r>
          </a:p>
        </p:txBody>
      </p:sp>
      <p:sp>
        <p:nvSpPr>
          <p:cNvPr id="3" name="Content Placeholder 2">
            <a:extLst>
              <a:ext uri="{FF2B5EF4-FFF2-40B4-BE49-F238E27FC236}">
                <a16:creationId xmlns:a16="http://schemas.microsoft.com/office/drawing/2014/main" id="{F1157D20-8EF0-DE0D-E1D4-52E3602D3E03}"/>
              </a:ext>
            </a:extLst>
          </p:cNvPr>
          <p:cNvSpPr>
            <a:spLocks noGrp="1"/>
          </p:cNvSpPr>
          <p:nvPr>
            <p:ph idx="1"/>
          </p:nvPr>
        </p:nvSpPr>
        <p:spPr/>
        <p:txBody>
          <a:bodyPr>
            <a:noAutofit/>
          </a:bodyPr>
          <a:lstStyle/>
          <a:p>
            <a:pPr marL="0" marR="0" indent="0">
              <a:lnSpc>
                <a:spcPct val="107000"/>
              </a:lnSpc>
              <a:spcBef>
                <a:spcPts val="0"/>
              </a:spcBef>
              <a:spcAft>
                <a:spcPts val="0"/>
              </a:spcAft>
              <a:buNone/>
            </a:pPr>
            <a:r>
              <a:rPr lang="en-US" sz="2000" u="sng" kern="100" dirty="0">
                <a:effectLst/>
                <a:latin typeface="Calibri" panose="020F0502020204030204" pitchFamily="34" charset="0"/>
                <a:ea typeface="Calibri" panose="020F0502020204030204" pitchFamily="34" charset="0"/>
                <a:cs typeface="Times New Roman" panose="02020603050405020304" pitchFamily="18" charset="0"/>
              </a:rPr>
              <a:t>Steam Customer Development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Steam Business Development Plan to be filed by 12/31/24</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The Company will hold two meetings in 2024 to receive stakeholder input while the Plan is being developed, and within 90 days of filing the Plan, the Company will hold a meeting to discuss the recommendations in the Plan.</a:t>
            </a:r>
          </a:p>
          <a:p>
            <a:pPr marL="342900" marR="0" lvl="0" indent="-342900">
              <a:lnSpc>
                <a:spcPct val="107000"/>
              </a:lnSpc>
              <a:spcBef>
                <a:spcPts val="0"/>
              </a:spcBef>
              <a:spcAft>
                <a:spcPts val="0"/>
              </a:spcAft>
              <a:buFont typeface="Courier New" panose="02070309020205020404" pitchFamily="49" charset="0"/>
              <a:buChar char="o"/>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Company </a:t>
            </a:r>
            <a:r>
              <a:rPr lang="en-US" sz="2000" b="1" kern="100" dirty="0">
                <a:effectLst/>
                <a:latin typeface="Calibri" panose="020F0502020204030204" pitchFamily="34" charset="0"/>
                <a:ea typeface="Calibri" panose="020F0502020204030204" pitchFamily="34" charset="0"/>
                <a:cs typeface="Times New Roman" panose="02020603050405020304" pitchFamily="18" charset="0"/>
              </a:rPr>
              <a:t>may spend up to $0.75M to develop the Steam Business Development Plan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u="sng" kern="100" dirty="0">
                <a:effectLst/>
                <a:latin typeface="Calibri" panose="020F0502020204030204" pitchFamily="34" charset="0"/>
                <a:ea typeface="Calibri" panose="020F0502020204030204" pitchFamily="34" charset="0"/>
                <a:cs typeface="Times New Roman" panose="02020603050405020304" pitchFamily="18" charset="0"/>
              </a:rPr>
              <a:t>Outreach and Education</a:t>
            </a:r>
          </a:p>
          <a:p>
            <a:pPr marL="742950" marR="0" lvl="1" indent="-285750">
              <a:lnSpc>
                <a:spcPct val="107000"/>
              </a:lnSpc>
              <a:spcBef>
                <a:spcPts val="0"/>
              </a:spcBef>
              <a:spcAft>
                <a:spcPts val="0"/>
              </a:spcAft>
              <a:buFont typeface="Courier New" panose="02070309020205020404" pitchFamily="49" charset="0"/>
              <a:buChar char="o"/>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Will continue educational workshops and meetings with building owners and managers, etc. to increase knowledge of steam benefits;</a:t>
            </a:r>
          </a:p>
          <a:p>
            <a:pPr marL="742950" marR="0" lvl="1" indent="-285750">
              <a:lnSpc>
                <a:spcPct val="107000"/>
              </a:lnSpc>
              <a:spcBef>
                <a:spcPts val="0"/>
              </a:spcBef>
              <a:spcAft>
                <a:spcPts val="0"/>
              </a:spcAft>
              <a:buFont typeface="Courier New" panose="02070309020205020404" pitchFamily="49" charset="0"/>
              <a:buChar char="o"/>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Enhance website on conversion to steam from gas/oil;</a:t>
            </a:r>
          </a:p>
          <a:p>
            <a:pPr marL="742950" marR="0" lvl="1" indent="-285750">
              <a:lnSpc>
                <a:spcPct val="107000"/>
              </a:lnSpc>
              <a:spcBef>
                <a:spcPts val="0"/>
              </a:spcBef>
              <a:spcAft>
                <a:spcPts val="0"/>
              </a:spcAft>
              <a:buFont typeface="Courier New" panose="02070309020205020404" pitchFamily="49" charset="0"/>
              <a:buChar char="o"/>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Take into account Steam Business Development Plan recommendations;</a:t>
            </a:r>
          </a:p>
          <a:p>
            <a:pPr marL="742950" marR="0" lvl="1" indent="-285750">
              <a:lnSpc>
                <a:spcPct val="107000"/>
              </a:lnSpc>
              <a:spcBef>
                <a:spcPts val="0"/>
              </a:spcBef>
              <a:spcAft>
                <a:spcPts val="0"/>
              </a:spcAft>
              <a:buFont typeface="Courier New" panose="02070309020205020404" pitchFamily="49" charset="0"/>
              <a:buChar char="o"/>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Maintain annual reporting</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 </a:t>
            </a:r>
            <a:r>
              <a:rPr lang="en-US" sz="2000" u="sng" kern="100" dirty="0">
                <a:effectLst/>
                <a:latin typeface="Calibri" panose="020F0502020204030204" pitchFamily="34" charset="0"/>
                <a:ea typeface="Calibri" panose="020F0502020204030204" pitchFamily="34" charset="0"/>
                <a:cs typeface="Times New Roman" panose="02020603050405020304" pitchFamily="18" charset="0"/>
              </a:rPr>
              <a:t>Discounted Steam Promotion Rate for PSC consideration will be filed by 3/31/25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and will be </a:t>
            </a:r>
            <a:r>
              <a:rPr lang="en-US" sz="2000" u="sng" kern="100" dirty="0">
                <a:effectLst/>
                <a:latin typeface="Calibri" panose="020F0502020204030204" pitchFamily="34" charset="0"/>
                <a:ea typeface="Calibri" panose="020F0502020204030204" pitchFamily="34" charset="0"/>
                <a:cs typeface="Times New Roman" panose="02020603050405020304" pitchFamily="18" charset="0"/>
              </a:rPr>
              <a:t>informed by a steam marginal cost study filed by 12/31/24</a:t>
            </a:r>
          </a:p>
        </p:txBody>
      </p:sp>
    </p:spTree>
    <p:extLst>
      <p:ext uri="{BB962C8B-B14F-4D97-AF65-F5344CB8AC3E}">
        <p14:creationId xmlns:p14="http://schemas.microsoft.com/office/powerpoint/2010/main" val="1020665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4CAC3-6791-07C9-9EFF-102C186D0389}"/>
              </a:ext>
            </a:extLst>
          </p:cNvPr>
          <p:cNvSpPr>
            <a:spLocks noGrp="1"/>
          </p:cNvSpPr>
          <p:nvPr>
            <p:ph type="title"/>
          </p:nvPr>
        </p:nvSpPr>
        <p:spPr/>
        <p:txBody>
          <a:bodyPr>
            <a:normAutofit/>
          </a:bodyPr>
          <a:lstStyle/>
          <a:p>
            <a:r>
              <a:rPr lang="en-US" sz="2800" kern="100" dirty="0">
                <a:effectLst/>
                <a:latin typeface="Calibri" panose="020F0502020204030204" pitchFamily="34" charset="0"/>
                <a:ea typeface="Calibri" panose="020F0502020204030204" pitchFamily="34" charset="0"/>
                <a:cs typeface="Calibri" panose="020F0502020204030204" pitchFamily="34" charset="0"/>
              </a:rPr>
              <a:t>Con Edison Gas System Long Term Plan - 23-G-0147 – filed 5/31/23</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p>
        </p:txBody>
      </p:sp>
      <p:sp>
        <p:nvSpPr>
          <p:cNvPr id="3" name="Content Placeholder 2">
            <a:extLst>
              <a:ext uri="{FF2B5EF4-FFF2-40B4-BE49-F238E27FC236}">
                <a16:creationId xmlns:a16="http://schemas.microsoft.com/office/drawing/2014/main" id="{F1BDDAB3-1F8D-F2AC-4F9C-74517ECB63D9}"/>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1800" b="1" kern="100" dirty="0">
                <a:effectLst/>
                <a:latin typeface="Calibri" panose="020F0502020204030204" pitchFamily="34" charset="0"/>
                <a:ea typeface="Calibri" panose="020F0502020204030204" pitchFamily="34" charset="0"/>
                <a:cs typeface="Calibri" panose="020F0502020204030204" pitchFamily="34" charset="0"/>
              </a:rPr>
              <a:t>8/21/23 – NYECC filed Comments on Con Ed Gas System Long Term Plan</a:t>
            </a:r>
          </a:p>
          <a:p>
            <a:pPr marR="0" lvl="0">
              <a:lnSpc>
                <a:spcPct val="107000"/>
              </a:lnSpc>
              <a:spcBef>
                <a:spcPts val="0"/>
              </a:spcBef>
              <a:spcAft>
                <a:spcPts val="0"/>
              </a:spcAft>
              <a:buFont typeface="Courier New" panose="02070309020205020404" pitchFamily="49" charset="0"/>
              <a:buChar char="o"/>
            </a:pPr>
            <a:r>
              <a:rPr lang="en-US" sz="1800" dirty="0">
                <a:effectLst/>
                <a:latin typeface="Times New Roman" panose="02020603050405020304" pitchFamily="18" charset="0"/>
                <a:ea typeface="MS Mincho" panose="02020609040205080304" pitchFamily="49" charset="-128"/>
              </a:rPr>
              <a:t>None of the GSLTP’s proposed pathway bill impact rate increases are realistically sustainable and will inevitably result in unjust and unreasonable rates for customers.</a:t>
            </a:r>
          </a:p>
          <a:p>
            <a:pPr>
              <a:lnSpc>
                <a:spcPct val="107000"/>
              </a:lnSpc>
              <a:spcBef>
                <a:spcPts val="0"/>
              </a:spcBef>
              <a:buFont typeface="Courier New" panose="02070309020205020404" pitchFamily="49" charset="0"/>
              <a:buChar char="o"/>
            </a:pPr>
            <a:r>
              <a:rPr lang="en-US" sz="1800" dirty="0">
                <a:effectLst/>
                <a:latin typeface="Times New Roman" panose="02020603050405020304" pitchFamily="18" charset="0"/>
                <a:ea typeface="MS Mincho" panose="02020609040205080304" pitchFamily="49" charset="-128"/>
              </a:rPr>
              <a:t>Analyses need to incorporate the additional potential effects of programs such as the Cap-and-Invest program and other projected potential beneficial effects on bill impacts and not only reflect detrimental bill impact effects on customers. </a:t>
            </a:r>
          </a:p>
          <a:p>
            <a:pPr>
              <a:lnSpc>
                <a:spcPct val="107000"/>
              </a:lnSpc>
              <a:spcBef>
                <a:spcPts val="0"/>
              </a:spcBef>
              <a:buFont typeface="Courier New" panose="02070309020205020404" pitchFamily="49" charset="0"/>
              <a:buChar char="o"/>
            </a:pPr>
            <a:r>
              <a:rPr lang="en-US" sz="1800" dirty="0">
                <a:effectLst/>
                <a:latin typeface="Times New Roman" panose="02020603050405020304" pitchFamily="18" charset="0"/>
                <a:ea typeface="MS Mincho" panose="02020609040205080304" pitchFamily="49" charset="-128"/>
              </a:rPr>
              <a:t>The Company should provide calculated bill impacts for each service classification, or at the very least, the SC1, SC2, SC3 classes, and use projected volumes for each customer class </a:t>
            </a:r>
            <a:r>
              <a:rPr lang="en-US" sz="1800" u="sng" dirty="0">
                <a:effectLst/>
                <a:latin typeface="Times New Roman" panose="02020603050405020304" pitchFamily="18" charset="0"/>
                <a:ea typeface="MS Mincho" panose="02020609040205080304" pitchFamily="49" charset="-128"/>
              </a:rPr>
              <a:t>rather than using a constant value for the volume of gas delivered to a representative customer</a:t>
            </a:r>
            <a:r>
              <a:rPr lang="en-US" sz="1800" dirty="0">
                <a:effectLst/>
                <a:latin typeface="Times New Roman" panose="02020603050405020304" pitchFamily="18" charset="0"/>
                <a:ea typeface="MS Mincho" panose="02020609040205080304" pitchFamily="49" charset="-128"/>
              </a:rPr>
              <a:t> in order to derive “significant value in conducting a share of wallet analysis to understand the bill impact of each Pathway on customers’ affordability.</a:t>
            </a: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Calibri" panose="020F0502020204030204" pitchFamily="34" charset="0"/>
                <a:ea typeface="Calibri" panose="020F0502020204030204" pitchFamily="34" charset="0"/>
                <a:cs typeface="Calibri" panose="020F0502020204030204" pitchFamily="34" charset="0"/>
              </a:rPr>
              <a:t>9/5/23 – Con Ed filed Reply Comments </a:t>
            </a:r>
          </a:p>
          <a:p>
            <a:pPr marL="342900" marR="0" lvl="0" indent="-342900">
              <a:lnSpc>
                <a:spcPct val="107000"/>
              </a:lnSpc>
              <a:spcBef>
                <a:spcPts val="0"/>
              </a:spcBef>
              <a:spcAft>
                <a:spcPts val="0"/>
              </a:spcAft>
              <a:buFont typeface="Symbol" panose="05050102010706020507" pitchFamily="18" charset="2"/>
              <a:buChar char=""/>
            </a:pPr>
            <a:r>
              <a:rPr lang="en-US" sz="1800" kern="100" dirty="0">
                <a:latin typeface="Calibri" panose="020F0502020204030204" pitchFamily="34" charset="0"/>
                <a:ea typeface="Calibri" panose="020F0502020204030204" pitchFamily="34" charset="0"/>
                <a:cs typeface="Calibri" panose="020F0502020204030204" pitchFamily="34" charset="0"/>
              </a:rPr>
              <a:t>9/12/23 – DPS Conference to discuss comments and reply comments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0083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6429</TotalTime>
  <Words>1446</Words>
  <Application>Microsoft Office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Courier New</vt:lpstr>
      <vt:lpstr>Symbol</vt:lpstr>
      <vt:lpstr>Times New Roman</vt:lpstr>
      <vt:lpstr>Office Theme</vt:lpstr>
      <vt:lpstr> Regulatory Update Briefing for the NYECC Board of Directors In-Person Meeting</vt:lpstr>
      <vt:lpstr>22-E-0064 - Con Ed Petition for Authorization and Cost Recovery for the Reliable Clean City – Idlewild Project – Estimated Capital Cost of $1.2B</vt:lpstr>
      <vt:lpstr>Joint Proposal (JP) in Con Edison Steam Rate Case (22-S-0659)</vt:lpstr>
      <vt:lpstr>Customer Charges in JP (22-S-0659) </vt:lpstr>
      <vt:lpstr>Weather Normalization Adjustment (WNA) in JP (22-S-0659) </vt:lpstr>
      <vt:lpstr>Decarbonization Projects in JP (22-S-0659) </vt:lpstr>
      <vt:lpstr>Future Decarbonization Project Approval Mechanism, Local Law 97 Compliance Assistance, in JP (22-S-0659)</vt:lpstr>
      <vt:lpstr>Steam Customer Development in JP (22-S-0659)</vt:lpstr>
      <vt:lpstr>Con Edison Gas System Long Term Plan - 23-G-0147 – filed 5/31/23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  NYECC Board of Director Briefing on Settlement Negotiations in Con Edison Electric and Gas Rate Cases (22-E-0064 and 22-G-0065)</dc:title>
  <dc:creator>George Diamantopoulos</dc:creator>
  <cp:lastModifiedBy>George Diamantopoulos</cp:lastModifiedBy>
  <cp:revision>175</cp:revision>
  <dcterms:created xsi:type="dcterms:W3CDTF">2023-01-17T17:10:17Z</dcterms:created>
  <dcterms:modified xsi:type="dcterms:W3CDTF">2023-09-11T15:40:38Z</dcterms:modified>
</cp:coreProperties>
</file>