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0" r:id="rId6"/>
    <p:sldId id="313" r:id="rId7"/>
    <p:sldId id="314" r:id="rId8"/>
    <p:sldId id="316" r:id="rId9"/>
    <p:sldId id="317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04824-7975-4C78-BE10-304990A8D906}">
          <p14:sldIdLst>
            <p14:sldId id="266"/>
            <p14:sldId id="310"/>
            <p14:sldId id="313"/>
            <p14:sldId id="314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Significance:  In the past, more energy was put in than was created.  This is the first time that there was more energy out than energy in.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Safety:  The process can be turned off more easily than fission to avoid catastrophic failures.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2"/>
      <dgm:spPr/>
    </dgm:pt>
    <dgm:pt modelId="{59488085-5BB7-4A1B-914F-BCDECE41396C}" type="pres">
      <dgm:prSet presAssocID="{40FC4FFE-8987-4A26-B7F4-8A516F18AD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2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2"/>
      <dgm:spPr/>
    </dgm:pt>
    <dgm:pt modelId="{C1FB986B-64ED-48E4-82E4-8C7095C36898}" type="pres">
      <dgm:prSet presAssocID="{49225C73-1633-42F1-AB3B-7CB183E5F8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producing synthetic natural gas by combining captured carbon dioxide with green hydrogen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either on-site or in countries where renewable power is abundant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3D8F8D45-2B9A-4CFE-B82F-673B9444EC43}">
      <dgm:prSet custT="1"/>
      <dgm:spPr/>
      <dgm:t>
        <a:bodyPr/>
        <a:lstStyle/>
        <a:p>
          <a:r>
            <a:rPr lang="en-US" sz="2400" dirty="0"/>
            <a:t>then ship and distribute it to European facilities through existing energy pipelines.</a:t>
          </a:r>
        </a:p>
      </dgm:t>
    </dgm:pt>
    <dgm:pt modelId="{F0AA20C3-0669-4705-9414-D14C2D3E70AD}" type="parTrans" cxnId="{1A272D79-7566-479E-A292-3706B88E925F}">
      <dgm:prSet/>
      <dgm:spPr/>
      <dgm:t>
        <a:bodyPr/>
        <a:lstStyle/>
        <a:p>
          <a:endParaRPr lang="en-US"/>
        </a:p>
      </dgm:t>
    </dgm:pt>
    <dgm:pt modelId="{DB31D81F-0624-42A5-9371-D764C171FC38}" type="sibTrans" cxnId="{1A272D79-7566-479E-A292-3706B88E925F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3"/>
      <dgm:spPr/>
    </dgm:pt>
    <dgm:pt modelId="{59488085-5BB7-4A1B-914F-BCDECE41396C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3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3"/>
      <dgm:spPr/>
    </dgm:pt>
    <dgm:pt modelId="{C1FB986B-64ED-48E4-82E4-8C7095C36898}" type="pres">
      <dgm:prSet presAssocID="{49225C73-1633-42F1-AB3B-7CB183E5F8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3">
        <dgm:presLayoutVars>
          <dgm:bulletEnabled val="1"/>
        </dgm:presLayoutVars>
      </dgm:prSet>
      <dgm:spPr/>
    </dgm:pt>
    <dgm:pt modelId="{69D8F510-DF8D-4B9C-A754-5E0E36C3D169}" type="pres">
      <dgm:prSet presAssocID="{9646853A-8964-4519-A5B1-0B7D18B2983D}" presName="spaceBetweenRectangles" presStyleCnt="0"/>
      <dgm:spPr/>
    </dgm:pt>
    <dgm:pt modelId="{1591C495-D6A1-4E42-931F-A629CE5D02FF}" type="pres">
      <dgm:prSet presAssocID="{3D8F8D45-2B9A-4CFE-B82F-673B9444EC43}" presName="parentLin" presStyleCnt="0"/>
      <dgm:spPr/>
    </dgm:pt>
    <dgm:pt modelId="{012A2245-B464-40E4-A9D1-4941652D7946}" type="pres">
      <dgm:prSet presAssocID="{3D8F8D45-2B9A-4CFE-B82F-673B9444EC43}" presName="parentLeftMargin" presStyleLbl="node1" presStyleIdx="1" presStyleCnt="3"/>
      <dgm:spPr/>
    </dgm:pt>
    <dgm:pt modelId="{15365D77-3E6A-40CF-BBBC-8F3BF7AF9427}" type="pres">
      <dgm:prSet presAssocID="{3D8F8D45-2B9A-4CFE-B82F-673B9444EC4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26B6B2-30C2-4804-A460-BECD6080BD17}" type="pres">
      <dgm:prSet presAssocID="{3D8F8D45-2B9A-4CFE-B82F-673B9444EC43}" presName="negativeSpace" presStyleCnt="0"/>
      <dgm:spPr/>
    </dgm:pt>
    <dgm:pt modelId="{771571CB-7841-4ADF-986C-CC3D471D75F1}" type="pres">
      <dgm:prSet presAssocID="{3D8F8D45-2B9A-4CFE-B82F-673B9444EC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86DCD626-53B4-4AA6-BD2B-84BC887826FD}" type="presOf" srcId="{3D8F8D45-2B9A-4CFE-B82F-673B9444EC43}" destId="{012A2245-B464-40E4-A9D1-4941652D7946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1A272D79-7566-479E-A292-3706B88E925F}" srcId="{01A66772-F185-4D58-B8BB-E9370D7A7A2B}" destId="{3D8F8D45-2B9A-4CFE-B82F-673B9444EC43}" srcOrd="2" destOrd="0" parTransId="{F0AA20C3-0669-4705-9414-D14C2D3E70AD}" sibTransId="{DB31D81F-0624-42A5-9371-D764C171FC38}"/>
    <dgm:cxn modelId="{AB2FE999-C916-4DE7-A356-D1427B540CD7}" type="presOf" srcId="{3D8F8D45-2B9A-4CFE-B82F-673B9444EC43}" destId="{15365D77-3E6A-40CF-BBBC-8F3BF7AF9427}" srcOrd="1" destOrd="0" presId="urn:microsoft.com/office/officeart/2005/8/layout/list1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  <dgm:cxn modelId="{BE28E922-E9BC-41C7-A2D3-27A9BC16037D}" type="presParOf" srcId="{A2E4C006-FFD9-470D-973F-202C41B1BB41}" destId="{69D8F510-DF8D-4B9C-A754-5E0E36C3D169}" srcOrd="7" destOrd="0" presId="urn:microsoft.com/office/officeart/2005/8/layout/list1"/>
    <dgm:cxn modelId="{A7E88333-C06E-40BA-A3AD-CA0CFE0B7C48}" type="presParOf" srcId="{A2E4C006-FFD9-470D-973F-202C41B1BB41}" destId="{1591C495-D6A1-4E42-931F-A629CE5D02FF}" srcOrd="8" destOrd="0" presId="urn:microsoft.com/office/officeart/2005/8/layout/list1"/>
    <dgm:cxn modelId="{D9DDE262-72CE-44EF-B152-5AADDD386EE4}" type="presParOf" srcId="{1591C495-D6A1-4E42-931F-A629CE5D02FF}" destId="{012A2245-B464-40E4-A9D1-4941652D7946}" srcOrd="0" destOrd="0" presId="urn:microsoft.com/office/officeart/2005/8/layout/list1"/>
    <dgm:cxn modelId="{34246662-7D9D-421F-ACF4-D88F1748D512}" type="presParOf" srcId="{1591C495-D6A1-4E42-931F-A629CE5D02FF}" destId="{15365D77-3E6A-40CF-BBBC-8F3BF7AF9427}" srcOrd="1" destOrd="0" presId="urn:microsoft.com/office/officeart/2005/8/layout/list1"/>
    <dgm:cxn modelId="{DE1C225C-A3A4-49C4-A483-D3741BB5F0CC}" type="presParOf" srcId="{A2E4C006-FFD9-470D-973F-202C41B1BB41}" destId="{DF26B6B2-30C2-4804-A460-BECD6080BD17}" srcOrd="9" destOrd="0" presId="urn:microsoft.com/office/officeart/2005/8/layout/list1"/>
    <dgm:cxn modelId="{D03C699E-5F12-4568-ACD7-A02D430023B9}" type="presParOf" srcId="{A2E4C006-FFD9-470D-973F-202C41B1BB41}" destId="{771571CB-7841-4ADF-986C-CC3D471D75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one-time arrears credits of approximately $672.1M across the Joint Utilities’ (JU) service territories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the Joint Utilities has committed shareholder contributions of approx.. $102M to support the Phase 2 program, $46M of which is from Con Ed.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3D8F8D45-2B9A-4CFE-B82F-673B9444EC43}">
      <dgm:prSet custT="1"/>
      <dgm:spPr/>
      <dgm:t>
        <a:bodyPr/>
        <a:lstStyle/>
        <a:p>
          <a:r>
            <a:rPr lang="en-US" sz="2400" dirty="0"/>
            <a:t>The ratepayers will be responsible for the balance.</a:t>
          </a:r>
        </a:p>
      </dgm:t>
    </dgm:pt>
    <dgm:pt modelId="{F0AA20C3-0669-4705-9414-D14C2D3E70AD}" type="parTrans" cxnId="{1A272D79-7566-479E-A292-3706B88E925F}">
      <dgm:prSet/>
      <dgm:spPr/>
      <dgm:t>
        <a:bodyPr/>
        <a:lstStyle/>
        <a:p>
          <a:endParaRPr lang="en-US"/>
        </a:p>
      </dgm:t>
    </dgm:pt>
    <dgm:pt modelId="{DB31D81F-0624-42A5-9371-D764C171FC38}" type="sibTrans" cxnId="{1A272D79-7566-479E-A292-3706B88E925F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3"/>
      <dgm:spPr/>
    </dgm:pt>
    <dgm:pt modelId="{59488085-5BB7-4A1B-914F-BCDECE41396C}" type="pres">
      <dgm:prSet presAssocID="{40FC4FFE-8987-4A26-B7F4-8A516F18ADAE}" presName="parentText" presStyleLbl="node1" presStyleIdx="0" presStyleCnt="3" custScaleY="175960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3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3"/>
      <dgm:spPr/>
    </dgm:pt>
    <dgm:pt modelId="{C1FB986B-64ED-48E4-82E4-8C7095C36898}" type="pres">
      <dgm:prSet presAssocID="{49225C73-1633-42F1-AB3B-7CB183E5F8B8}" presName="parentText" presStyleLbl="node1" presStyleIdx="1" presStyleCnt="3" custScaleY="165639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3">
        <dgm:presLayoutVars>
          <dgm:bulletEnabled val="1"/>
        </dgm:presLayoutVars>
      </dgm:prSet>
      <dgm:spPr/>
    </dgm:pt>
    <dgm:pt modelId="{69D8F510-DF8D-4B9C-A754-5E0E36C3D169}" type="pres">
      <dgm:prSet presAssocID="{9646853A-8964-4519-A5B1-0B7D18B2983D}" presName="spaceBetweenRectangles" presStyleCnt="0"/>
      <dgm:spPr/>
    </dgm:pt>
    <dgm:pt modelId="{1591C495-D6A1-4E42-931F-A629CE5D02FF}" type="pres">
      <dgm:prSet presAssocID="{3D8F8D45-2B9A-4CFE-B82F-673B9444EC43}" presName="parentLin" presStyleCnt="0"/>
      <dgm:spPr/>
    </dgm:pt>
    <dgm:pt modelId="{012A2245-B464-40E4-A9D1-4941652D7946}" type="pres">
      <dgm:prSet presAssocID="{3D8F8D45-2B9A-4CFE-B82F-673B9444EC43}" presName="parentLeftMargin" presStyleLbl="node1" presStyleIdx="1" presStyleCnt="3"/>
      <dgm:spPr/>
    </dgm:pt>
    <dgm:pt modelId="{15365D77-3E6A-40CF-BBBC-8F3BF7AF9427}" type="pres">
      <dgm:prSet presAssocID="{3D8F8D45-2B9A-4CFE-B82F-673B9444EC4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26B6B2-30C2-4804-A460-BECD6080BD17}" type="pres">
      <dgm:prSet presAssocID="{3D8F8D45-2B9A-4CFE-B82F-673B9444EC43}" presName="negativeSpace" presStyleCnt="0"/>
      <dgm:spPr/>
    </dgm:pt>
    <dgm:pt modelId="{771571CB-7841-4ADF-986C-CC3D471D75F1}" type="pres">
      <dgm:prSet presAssocID="{3D8F8D45-2B9A-4CFE-B82F-673B9444EC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86DCD626-53B4-4AA6-BD2B-84BC887826FD}" type="presOf" srcId="{3D8F8D45-2B9A-4CFE-B82F-673B9444EC43}" destId="{012A2245-B464-40E4-A9D1-4941652D7946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1A272D79-7566-479E-A292-3706B88E925F}" srcId="{01A66772-F185-4D58-B8BB-E9370D7A7A2B}" destId="{3D8F8D45-2B9A-4CFE-B82F-673B9444EC43}" srcOrd="2" destOrd="0" parTransId="{F0AA20C3-0669-4705-9414-D14C2D3E70AD}" sibTransId="{DB31D81F-0624-42A5-9371-D764C171FC38}"/>
    <dgm:cxn modelId="{AB2FE999-C916-4DE7-A356-D1427B540CD7}" type="presOf" srcId="{3D8F8D45-2B9A-4CFE-B82F-673B9444EC43}" destId="{15365D77-3E6A-40CF-BBBC-8F3BF7AF9427}" srcOrd="1" destOrd="0" presId="urn:microsoft.com/office/officeart/2005/8/layout/list1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  <dgm:cxn modelId="{BE28E922-E9BC-41C7-A2D3-27A9BC16037D}" type="presParOf" srcId="{A2E4C006-FFD9-470D-973F-202C41B1BB41}" destId="{69D8F510-DF8D-4B9C-A754-5E0E36C3D169}" srcOrd="7" destOrd="0" presId="urn:microsoft.com/office/officeart/2005/8/layout/list1"/>
    <dgm:cxn modelId="{A7E88333-C06E-40BA-A3AD-CA0CFE0B7C48}" type="presParOf" srcId="{A2E4C006-FFD9-470D-973F-202C41B1BB41}" destId="{1591C495-D6A1-4E42-931F-A629CE5D02FF}" srcOrd="8" destOrd="0" presId="urn:microsoft.com/office/officeart/2005/8/layout/list1"/>
    <dgm:cxn modelId="{D9DDE262-72CE-44EF-B152-5AADDD386EE4}" type="presParOf" srcId="{1591C495-D6A1-4E42-931F-A629CE5D02FF}" destId="{012A2245-B464-40E4-A9D1-4941652D7946}" srcOrd="0" destOrd="0" presId="urn:microsoft.com/office/officeart/2005/8/layout/list1"/>
    <dgm:cxn modelId="{34246662-7D9D-421F-ACF4-D88F1748D512}" type="presParOf" srcId="{1591C495-D6A1-4E42-931F-A629CE5D02FF}" destId="{15365D77-3E6A-40CF-BBBC-8F3BF7AF9427}" srcOrd="1" destOrd="0" presId="urn:microsoft.com/office/officeart/2005/8/layout/list1"/>
    <dgm:cxn modelId="{DE1C225C-A3A4-49C4-A483-D3741BB5F0CC}" type="presParOf" srcId="{A2E4C006-FFD9-470D-973F-202C41B1BB41}" destId="{DF26B6B2-30C2-4804-A460-BECD6080BD17}" srcOrd="9" destOrd="0" presId="urn:microsoft.com/office/officeart/2005/8/layout/list1"/>
    <dgm:cxn modelId="{D03C699E-5F12-4568-ACD7-A02D430023B9}" type="presParOf" srcId="{A2E4C006-FFD9-470D-973F-202C41B1BB41}" destId="{771571CB-7841-4ADF-986C-CC3D471D75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They are asking for stakeholder input – 42 compiled questions.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Comments due by 3/6/23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2"/>
      <dgm:spPr/>
    </dgm:pt>
    <dgm:pt modelId="{59488085-5BB7-4A1B-914F-BCDECE41396C}" type="pres">
      <dgm:prSet presAssocID="{40FC4FFE-8987-4A26-B7F4-8A516F18AD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2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2"/>
      <dgm:spPr/>
    </dgm:pt>
    <dgm:pt modelId="{C1FB986B-64ED-48E4-82E4-8C7095C36898}" type="pres">
      <dgm:prSet presAssocID="{49225C73-1633-42F1-AB3B-7CB183E5F8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Con Ed filed a request for an extension of the suspension date to July 24, 2023.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000" dirty="0"/>
            <a:t>New rates should have taken effect Jan 1, 2023.   Between Jan 1</a:t>
          </a:r>
          <a:r>
            <a:rPr lang="en-US" sz="2000" baseline="30000" dirty="0"/>
            <a:t>st</a:t>
          </a:r>
          <a:r>
            <a:rPr lang="en-US" sz="2000" dirty="0"/>
            <a:t> and July 24</a:t>
          </a:r>
          <a:r>
            <a:rPr lang="en-US" sz="2000" baseline="30000" dirty="0"/>
            <a:t>th</a:t>
          </a:r>
          <a:r>
            <a:rPr lang="en-US" sz="2000" dirty="0"/>
            <a:t>, Con Ed will be made whole by recovering any under collections (or refunding over collections) based on the difference between old rates and new rates.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3D8F8D45-2B9A-4CFE-B82F-673B9444EC43}">
      <dgm:prSet/>
      <dgm:spPr/>
      <dgm:t>
        <a:bodyPr/>
        <a:lstStyle/>
        <a:p>
          <a:r>
            <a:rPr lang="en-US" dirty="0"/>
            <a:t>There will be an amortization period (TBD) to avoid volatility in the new rates. </a:t>
          </a:r>
        </a:p>
      </dgm:t>
    </dgm:pt>
    <dgm:pt modelId="{F0AA20C3-0669-4705-9414-D14C2D3E70AD}" type="parTrans" cxnId="{1A272D79-7566-479E-A292-3706B88E925F}">
      <dgm:prSet/>
      <dgm:spPr/>
      <dgm:t>
        <a:bodyPr/>
        <a:lstStyle/>
        <a:p>
          <a:endParaRPr lang="en-US"/>
        </a:p>
      </dgm:t>
    </dgm:pt>
    <dgm:pt modelId="{DB31D81F-0624-42A5-9371-D764C171FC38}" type="sibTrans" cxnId="{1A272D79-7566-479E-A292-3706B88E925F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3"/>
      <dgm:spPr/>
    </dgm:pt>
    <dgm:pt modelId="{59488085-5BB7-4A1B-914F-BCDECE41396C}" type="pres">
      <dgm:prSet presAssocID="{40FC4FFE-8987-4A26-B7F4-8A516F18A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3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3"/>
      <dgm:spPr/>
    </dgm:pt>
    <dgm:pt modelId="{C1FB986B-64ED-48E4-82E4-8C7095C36898}" type="pres">
      <dgm:prSet presAssocID="{49225C73-1633-42F1-AB3B-7CB183E5F8B8}" presName="parentText" presStyleLbl="node1" presStyleIdx="1" presStyleCnt="3" custScaleX="138413" custScaleY="172016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3">
        <dgm:presLayoutVars>
          <dgm:bulletEnabled val="1"/>
        </dgm:presLayoutVars>
      </dgm:prSet>
      <dgm:spPr/>
    </dgm:pt>
    <dgm:pt modelId="{69D8F510-DF8D-4B9C-A754-5E0E36C3D169}" type="pres">
      <dgm:prSet presAssocID="{9646853A-8964-4519-A5B1-0B7D18B2983D}" presName="spaceBetweenRectangles" presStyleCnt="0"/>
      <dgm:spPr/>
    </dgm:pt>
    <dgm:pt modelId="{1591C495-D6A1-4E42-931F-A629CE5D02FF}" type="pres">
      <dgm:prSet presAssocID="{3D8F8D45-2B9A-4CFE-B82F-673B9444EC43}" presName="parentLin" presStyleCnt="0"/>
      <dgm:spPr/>
    </dgm:pt>
    <dgm:pt modelId="{012A2245-B464-40E4-A9D1-4941652D7946}" type="pres">
      <dgm:prSet presAssocID="{3D8F8D45-2B9A-4CFE-B82F-673B9444EC43}" presName="parentLeftMargin" presStyleLbl="node1" presStyleIdx="1" presStyleCnt="3"/>
      <dgm:spPr/>
    </dgm:pt>
    <dgm:pt modelId="{15365D77-3E6A-40CF-BBBC-8F3BF7AF9427}" type="pres">
      <dgm:prSet presAssocID="{3D8F8D45-2B9A-4CFE-B82F-673B9444EC4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26B6B2-30C2-4804-A460-BECD6080BD17}" type="pres">
      <dgm:prSet presAssocID="{3D8F8D45-2B9A-4CFE-B82F-673B9444EC43}" presName="negativeSpace" presStyleCnt="0"/>
      <dgm:spPr/>
    </dgm:pt>
    <dgm:pt modelId="{771571CB-7841-4ADF-986C-CC3D471D75F1}" type="pres">
      <dgm:prSet presAssocID="{3D8F8D45-2B9A-4CFE-B82F-673B9444EC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86DCD626-53B4-4AA6-BD2B-84BC887826FD}" type="presOf" srcId="{3D8F8D45-2B9A-4CFE-B82F-673B9444EC43}" destId="{012A2245-B464-40E4-A9D1-4941652D7946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1A272D79-7566-479E-A292-3706B88E925F}" srcId="{01A66772-F185-4D58-B8BB-E9370D7A7A2B}" destId="{3D8F8D45-2B9A-4CFE-B82F-673B9444EC43}" srcOrd="2" destOrd="0" parTransId="{F0AA20C3-0669-4705-9414-D14C2D3E70AD}" sibTransId="{DB31D81F-0624-42A5-9371-D764C171FC38}"/>
    <dgm:cxn modelId="{AB2FE999-C916-4DE7-A356-D1427B540CD7}" type="presOf" srcId="{3D8F8D45-2B9A-4CFE-B82F-673B9444EC43}" destId="{15365D77-3E6A-40CF-BBBC-8F3BF7AF9427}" srcOrd="1" destOrd="0" presId="urn:microsoft.com/office/officeart/2005/8/layout/list1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  <dgm:cxn modelId="{BE28E922-E9BC-41C7-A2D3-27A9BC16037D}" type="presParOf" srcId="{A2E4C006-FFD9-470D-973F-202C41B1BB41}" destId="{69D8F510-DF8D-4B9C-A754-5E0E36C3D169}" srcOrd="7" destOrd="0" presId="urn:microsoft.com/office/officeart/2005/8/layout/list1"/>
    <dgm:cxn modelId="{A7E88333-C06E-40BA-A3AD-CA0CFE0B7C48}" type="presParOf" srcId="{A2E4C006-FFD9-470D-973F-202C41B1BB41}" destId="{1591C495-D6A1-4E42-931F-A629CE5D02FF}" srcOrd="8" destOrd="0" presId="urn:microsoft.com/office/officeart/2005/8/layout/list1"/>
    <dgm:cxn modelId="{D9DDE262-72CE-44EF-B152-5AADDD386EE4}" type="presParOf" srcId="{1591C495-D6A1-4E42-931F-A629CE5D02FF}" destId="{012A2245-B464-40E4-A9D1-4941652D7946}" srcOrd="0" destOrd="0" presId="urn:microsoft.com/office/officeart/2005/8/layout/list1"/>
    <dgm:cxn modelId="{34246662-7D9D-421F-ACF4-D88F1748D512}" type="presParOf" srcId="{1591C495-D6A1-4E42-931F-A629CE5D02FF}" destId="{15365D77-3E6A-40CF-BBBC-8F3BF7AF9427}" srcOrd="1" destOrd="0" presId="urn:microsoft.com/office/officeart/2005/8/layout/list1"/>
    <dgm:cxn modelId="{DE1C225C-A3A4-49C4-A483-D3741BB5F0CC}" type="presParOf" srcId="{A2E4C006-FFD9-470D-973F-202C41B1BB41}" destId="{DF26B6B2-30C2-4804-A460-BECD6080BD17}" srcOrd="9" destOrd="0" presId="urn:microsoft.com/office/officeart/2005/8/layout/list1"/>
    <dgm:cxn modelId="{D03C699E-5F12-4568-ACD7-A02D430023B9}" type="presParOf" srcId="{A2E4C006-FFD9-470D-973F-202C41B1BB41}" destId="{771571CB-7841-4ADF-986C-CC3D471D75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2400" dirty="0"/>
            <a:t>NYECC Leadership met with Con Ed and were briefed prior to the filing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11/8/22 - Separate Con Ed Petition filed for steam specific energy efficiency projects and for a Steam Revenue Decoupling Mechanism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2"/>
      <dgm:spPr/>
    </dgm:pt>
    <dgm:pt modelId="{59488085-5BB7-4A1B-914F-BCDECE41396C}" type="pres">
      <dgm:prSet presAssocID="{40FC4FFE-8987-4A26-B7F4-8A516F18AD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2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2"/>
      <dgm:spPr/>
    </dgm:pt>
    <dgm:pt modelId="{C1FB986B-64ED-48E4-82E4-8C7095C36898}" type="pres">
      <dgm:prSet presAssocID="{49225C73-1633-42F1-AB3B-7CB183E5F8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r>
            <a:rPr lang="en-US" sz="1600" dirty="0"/>
            <a:t>According to the Con Ed Accounting Panel, the primary drivers for the requested increases are </a:t>
          </a:r>
        </a:p>
        <a:p>
          <a:pPr>
            <a:buFont typeface="Wingdings" panose="05000000000000000000" pitchFamily="2" charset="2"/>
            <a:buChar char=""/>
          </a:pPr>
          <a:r>
            <a:rPr lang="en-US" sz="1600" dirty="0"/>
            <a:t>NYC property taxes ($73M or 53% of the increase) and </a:t>
          </a:r>
        </a:p>
        <a:p>
          <a:pPr>
            <a:buFont typeface="Wingdings" panose="05000000000000000000" pitchFamily="2" charset="2"/>
            <a:buChar char=""/>
          </a:pPr>
          <a:r>
            <a:rPr lang="en-US" sz="1600" dirty="0"/>
            <a:t>the sales forecast ($66M or 48% of the increase). </a:t>
          </a:r>
        </a:p>
        <a:p>
          <a:pPr>
            <a:buFont typeface="Wingdings" panose="05000000000000000000" pitchFamily="2" charset="2"/>
            <a:buChar char=""/>
          </a:pPr>
          <a:r>
            <a:rPr lang="en-US" sz="1600" dirty="0"/>
            <a:t>These two items are partially offset by a $26M decrease in the Company’s O&amp;M and a $33M decrease in Income Taxes and Other changes.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 sz="2400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 sz="2400"/>
        </a:p>
      </dgm:t>
    </dgm:pt>
    <dgm:pt modelId="{49225C73-1633-42F1-AB3B-7CB183E5F8B8}">
      <dgm:prSet custT="1"/>
      <dgm:spPr/>
      <dgm:t>
        <a:bodyPr/>
        <a:lstStyle/>
        <a:p>
          <a:r>
            <a:rPr lang="en-US" sz="2400" dirty="0"/>
            <a:t>Proposed revenue requirement increase of $53.955M for RY2 ending 10/31/25.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 sz="2400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 sz="2400"/>
        </a:p>
      </dgm:t>
    </dgm:pt>
    <dgm:pt modelId="{3D8F8D45-2B9A-4CFE-B82F-673B9444EC43}">
      <dgm:prSet custT="1"/>
      <dgm:spPr/>
      <dgm:t>
        <a:bodyPr/>
        <a:lstStyle/>
        <a:p>
          <a:r>
            <a:rPr lang="en-US" sz="2400" dirty="0"/>
            <a:t>Proposed revenue requirement increase of $49.294M for RY3 ending 10/31/26.</a:t>
          </a:r>
        </a:p>
      </dgm:t>
    </dgm:pt>
    <dgm:pt modelId="{F0AA20C3-0669-4705-9414-D14C2D3E70AD}" type="parTrans" cxnId="{1A272D79-7566-479E-A292-3706B88E925F}">
      <dgm:prSet/>
      <dgm:spPr/>
      <dgm:t>
        <a:bodyPr/>
        <a:lstStyle/>
        <a:p>
          <a:endParaRPr lang="en-US" sz="2400"/>
        </a:p>
      </dgm:t>
    </dgm:pt>
    <dgm:pt modelId="{DB31D81F-0624-42A5-9371-D764C171FC38}" type="sibTrans" cxnId="{1A272D79-7566-479E-A292-3706B88E925F}">
      <dgm:prSet/>
      <dgm:spPr/>
      <dgm:t>
        <a:bodyPr/>
        <a:lstStyle/>
        <a:p>
          <a:endParaRPr lang="en-US" sz="2400"/>
        </a:p>
      </dgm:t>
    </dgm:pt>
    <dgm:pt modelId="{A2E4C006-FFD9-470D-973F-202C41B1BB41}" type="pres">
      <dgm:prSet presAssocID="{01A66772-F185-4D58-B8BB-E9370D7A7A2B}" presName="linear" presStyleCnt="0">
        <dgm:presLayoutVars>
          <dgm:dir/>
          <dgm:animLvl val="lvl"/>
          <dgm:resizeHandles val="exact"/>
        </dgm:presLayoutVars>
      </dgm:prSet>
      <dgm:spPr/>
    </dgm:pt>
    <dgm:pt modelId="{AA57E90E-85A4-48E2-A2FD-E50504CFA013}" type="pres">
      <dgm:prSet presAssocID="{40FC4FFE-8987-4A26-B7F4-8A516F18ADAE}" presName="parentLin" presStyleCnt="0"/>
      <dgm:spPr/>
    </dgm:pt>
    <dgm:pt modelId="{BF36BA3E-BD6E-491C-9655-D275BA2F5259}" type="pres">
      <dgm:prSet presAssocID="{40FC4FFE-8987-4A26-B7F4-8A516F18ADAE}" presName="parentLeftMargin" presStyleLbl="node1" presStyleIdx="0" presStyleCnt="3"/>
      <dgm:spPr/>
    </dgm:pt>
    <dgm:pt modelId="{59488085-5BB7-4A1B-914F-BCDECE41396C}" type="pres">
      <dgm:prSet presAssocID="{40FC4FFE-8987-4A26-B7F4-8A516F18ADAE}" presName="parentText" presStyleLbl="node1" presStyleIdx="0" presStyleCnt="3" custScaleX="135993" custScaleY="409721" custLinFactNeighborX="98" custLinFactNeighborY="42560">
        <dgm:presLayoutVars>
          <dgm:chMax val="0"/>
          <dgm:bulletEnabled val="1"/>
        </dgm:presLayoutVars>
      </dgm:prSet>
      <dgm:spPr/>
    </dgm:pt>
    <dgm:pt modelId="{D27FD31C-11B7-46C3-ACA3-F96EFCFE2B1D}" type="pres">
      <dgm:prSet presAssocID="{40FC4FFE-8987-4A26-B7F4-8A516F18ADAE}" presName="negativeSpace" presStyleCnt="0"/>
      <dgm:spPr/>
    </dgm:pt>
    <dgm:pt modelId="{6416D115-2709-4DD9-B824-89033613884D}" type="pres">
      <dgm:prSet presAssocID="{40FC4FFE-8987-4A26-B7F4-8A516F18ADAE}" presName="childText" presStyleLbl="conFgAcc1" presStyleIdx="0" presStyleCnt="3">
        <dgm:presLayoutVars>
          <dgm:bulletEnabled val="1"/>
        </dgm:presLayoutVars>
      </dgm:prSet>
      <dgm:spPr/>
    </dgm:pt>
    <dgm:pt modelId="{4AA8EB80-28AC-405C-8509-1191ECBE5538}" type="pres">
      <dgm:prSet presAssocID="{5B62599A-5C9B-48E7-896E-EA782AC60C8B}" presName="spaceBetweenRectangles" presStyleCnt="0"/>
      <dgm:spPr/>
    </dgm:pt>
    <dgm:pt modelId="{9F51C3CC-DA29-48EE-BE43-CC12FD894951}" type="pres">
      <dgm:prSet presAssocID="{49225C73-1633-42F1-AB3B-7CB183E5F8B8}" presName="parentLin" presStyleCnt="0"/>
      <dgm:spPr/>
    </dgm:pt>
    <dgm:pt modelId="{366449DF-2D28-4DAE-866E-2341EE825FB4}" type="pres">
      <dgm:prSet presAssocID="{49225C73-1633-42F1-AB3B-7CB183E5F8B8}" presName="parentLeftMargin" presStyleLbl="node1" presStyleIdx="0" presStyleCnt="3"/>
      <dgm:spPr/>
    </dgm:pt>
    <dgm:pt modelId="{C1FB986B-64ED-48E4-82E4-8C7095C36898}" type="pres">
      <dgm:prSet presAssocID="{49225C73-1633-42F1-AB3B-7CB183E5F8B8}" presName="parentText" presStyleLbl="node1" presStyleIdx="1" presStyleCnt="3" custScaleX="138413" custScaleY="172016">
        <dgm:presLayoutVars>
          <dgm:chMax val="0"/>
          <dgm:bulletEnabled val="1"/>
        </dgm:presLayoutVars>
      </dgm:prSet>
      <dgm:spPr/>
    </dgm:pt>
    <dgm:pt modelId="{1975516A-82F8-44A7-8AB3-E6D704AEB733}" type="pres">
      <dgm:prSet presAssocID="{49225C73-1633-42F1-AB3B-7CB183E5F8B8}" presName="negativeSpace" presStyleCnt="0"/>
      <dgm:spPr/>
    </dgm:pt>
    <dgm:pt modelId="{EE1EDE59-E7A9-44B6-8CCE-2149F70B98C0}" type="pres">
      <dgm:prSet presAssocID="{49225C73-1633-42F1-AB3B-7CB183E5F8B8}" presName="childText" presStyleLbl="conFgAcc1" presStyleIdx="1" presStyleCnt="3">
        <dgm:presLayoutVars>
          <dgm:bulletEnabled val="1"/>
        </dgm:presLayoutVars>
      </dgm:prSet>
      <dgm:spPr/>
    </dgm:pt>
    <dgm:pt modelId="{69D8F510-DF8D-4B9C-A754-5E0E36C3D169}" type="pres">
      <dgm:prSet presAssocID="{9646853A-8964-4519-A5B1-0B7D18B2983D}" presName="spaceBetweenRectangles" presStyleCnt="0"/>
      <dgm:spPr/>
    </dgm:pt>
    <dgm:pt modelId="{1591C495-D6A1-4E42-931F-A629CE5D02FF}" type="pres">
      <dgm:prSet presAssocID="{3D8F8D45-2B9A-4CFE-B82F-673B9444EC43}" presName="parentLin" presStyleCnt="0"/>
      <dgm:spPr/>
    </dgm:pt>
    <dgm:pt modelId="{012A2245-B464-40E4-A9D1-4941652D7946}" type="pres">
      <dgm:prSet presAssocID="{3D8F8D45-2B9A-4CFE-B82F-673B9444EC43}" presName="parentLeftMargin" presStyleLbl="node1" presStyleIdx="1" presStyleCnt="3"/>
      <dgm:spPr/>
    </dgm:pt>
    <dgm:pt modelId="{15365D77-3E6A-40CF-BBBC-8F3BF7AF9427}" type="pres">
      <dgm:prSet presAssocID="{3D8F8D45-2B9A-4CFE-B82F-673B9444EC43}" presName="parentText" presStyleLbl="node1" presStyleIdx="2" presStyleCnt="3" custScaleX="140269" custScaleY="203710">
        <dgm:presLayoutVars>
          <dgm:chMax val="0"/>
          <dgm:bulletEnabled val="1"/>
        </dgm:presLayoutVars>
      </dgm:prSet>
      <dgm:spPr/>
    </dgm:pt>
    <dgm:pt modelId="{DF26B6B2-30C2-4804-A460-BECD6080BD17}" type="pres">
      <dgm:prSet presAssocID="{3D8F8D45-2B9A-4CFE-B82F-673B9444EC43}" presName="negativeSpace" presStyleCnt="0"/>
      <dgm:spPr/>
    </dgm:pt>
    <dgm:pt modelId="{771571CB-7841-4ADF-986C-CC3D471D75F1}" type="pres">
      <dgm:prSet presAssocID="{3D8F8D45-2B9A-4CFE-B82F-673B9444EC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9F23B71A-F920-4EBB-85DD-2F6107E1BEA7}" type="presOf" srcId="{49225C73-1633-42F1-AB3B-7CB183E5F8B8}" destId="{366449DF-2D28-4DAE-866E-2341EE825FB4}" srcOrd="0" destOrd="0" presId="urn:microsoft.com/office/officeart/2005/8/layout/list1"/>
    <dgm:cxn modelId="{86DCD626-53B4-4AA6-BD2B-84BC887826FD}" type="presOf" srcId="{3D8F8D45-2B9A-4CFE-B82F-673B9444EC43}" destId="{012A2245-B464-40E4-A9D1-4941652D7946}" srcOrd="0" destOrd="0" presId="urn:microsoft.com/office/officeart/2005/8/layout/list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1A272D79-7566-479E-A292-3706B88E925F}" srcId="{01A66772-F185-4D58-B8BB-E9370D7A7A2B}" destId="{3D8F8D45-2B9A-4CFE-B82F-673B9444EC43}" srcOrd="2" destOrd="0" parTransId="{F0AA20C3-0669-4705-9414-D14C2D3E70AD}" sibTransId="{DB31D81F-0624-42A5-9371-D764C171FC38}"/>
    <dgm:cxn modelId="{AB2FE999-C916-4DE7-A356-D1427B540CD7}" type="presOf" srcId="{3D8F8D45-2B9A-4CFE-B82F-673B9444EC43}" destId="{15365D77-3E6A-40CF-BBBC-8F3BF7AF9427}" srcOrd="1" destOrd="0" presId="urn:microsoft.com/office/officeart/2005/8/layout/list1"/>
    <dgm:cxn modelId="{5DB08BA4-43A8-4074-B2B7-7F95D510C571}" type="presOf" srcId="{01A66772-F185-4D58-B8BB-E9370D7A7A2B}" destId="{A2E4C006-FFD9-470D-973F-202C41B1BB41}" srcOrd="0" destOrd="0" presId="urn:microsoft.com/office/officeart/2005/8/layout/list1"/>
    <dgm:cxn modelId="{C1D200D2-8D62-406F-9772-39CAD5A8573E}" type="presOf" srcId="{49225C73-1633-42F1-AB3B-7CB183E5F8B8}" destId="{C1FB986B-64ED-48E4-82E4-8C7095C36898}" srcOrd="1" destOrd="0" presId="urn:microsoft.com/office/officeart/2005/8/layout/list1"/>
    <dgm:cxn modelId="{46C9BAD9-A450-428C-A1B3-9117FE3AF6A3}" type="presOf" srcId="{40FC4FFE-8987-4A26-B7F4-8A516F18ADAE}" destId="{BF36BA3E-BD6E-491C-9655-D275BA2F5259}" srcOrd="0" destOrd="0" presId="urn:microsoft.com/office/officeart/2005/8/layout/list1"/>
    <dgm:cxn modelId="{E92E17F1-4B39-4E2D-94E5-A654B6F8E799}" type="presOf" srcId="{40FC4FFE-8987-4A26-B7F4-8A516F18ADAE}" destId="{59488085-5BB7-4A1B-914F-BCDECE41396C}" srcOrd="1" destOrd="0" presId="urn:microsoft.com/office/officeart/2005/8/layout/list1"/>
    <dgm:cxn modelId="{ABB2ED3D-D16C-4F8D-842D-D559D70AFDB7}" type="presParOf" srcId="{A2E4C006-FFD9-470D-973F-202C41B1BB41}" destId="{AA57E90E-85A4-48E2-A2FD-E50504CFA013}" srcOrd="0" destOrd="0" presId="urn:microsoft.com/office/officeart/2005/8/layout/list1"/>
    <dgm:cxn modelId="{7B7613A8-FA6D-401F-8A43-5F971D04738E}" type="presParOf" srcId="{AA57E90E-85A4-48E2-A2FD-E50504CFA013}" destId="{BF36BA3E-BD6E-491C-9655-D275BA2F5259}" srcOrd="0" destOrd="0" presId="urn:microsoft.com/office/officeart/2005/8/layout/list1"/>
    <dgm:cxn modelId="{3139833B-3E80-467E-93E8-F066DB61BC99}" type="presParOf" srcId="{AA57E90E-85A4-48E2-A2FD-E50504CFA013}" destId="{59488085-5BB7-4A1B-914F-BCDECE41396C}" srcOrd="1" destOrd="0" presId="urn:microsoft.com/office/officeart/2005/8/layout/list1"/>
    <dgm:cxn modelId="{C17FAF93-56E4-4541-9401-88DF15CFE6C0}" type="presParOf" srcId="{A2E4C006-FFD9-470D-973F-202C41B1BB41}" destId="{D27FD31C-11B7-46C3-ACA3-F96EFCFE2B1D}" srcOrd="1" destOrd="0" presId="urn:microsoft.com/office/officeart/2005/8/layout/list1"/>
    <dgm:cxn modelId="{0CE294D8-56B9-4759-93F9-AE5FAB9444DA}" type="presParOf" srcId="{A2E4C006-FFD9-470D-973F-202C41B1BB41}" destId="{6416D115-2709-4DD9-B824-89033613884D}" srcOrd="2" destOrd="0" presId="urn:microsoft.com/office/officeart/2005/8/layout/list1"/>
    <dgm:cxn modelId="{79E4DA28-4E9A-4CB6-8144-5AD94EF653BC}" type="presParOf" srcId="{A2E4C006-FFD9-470D-973F-202C41B1BB41}" destId="{4AA8EB80-28AC-405C-8509-1191ECBE5538}" srcOrd="3" destOrd="0" presId="urn:microsoft.com/office/officeart/2005/8/layout/list1"/>
    <dgm:cxn modelId="{979FF207-B8B2-4B19-9D41-D3E84A5C0D34}" type="presParOf" srcId="{A2E4C006-FFD9-470D-973F-202C41B1BB41}" destId="{9F51C3CC-DA29-48EE-BE43-CC12FD894951}" srcOrd="4" destOrd="0" presId="urn:microsoft.com/office/officeart/2005/8/layout/list1"/>
    <dgm:cxn modelId="{4AE9968A-88B2-4947-8FA2-F8C3E6589F76}" type="presParOf" srcId="{9F51C3CC-DA29-48EE-BE43-CC12FD894951}" destId="{366449DF-2D28-4DAE-866E-2341EE825FB4}" srcOrd="0" destOrd="0" presId="urn:microsoft.com/office/officeart/2005/8/layout/list1"/>
    <dgm:cxn modelId="{8CEA42EE-B14B-46E1-8917-2EBDCD4529DE}" type="presParOf" srcId="{9F51C3CC-DA29-48EE-BE43-CC12FD894951}" destId="{C1FB986B-64ED-48E4-82E4-8C7095C36898}" srcOrd="1" destOrd="0" presId="urn:microsoft.com/office/officeart/2005/8/layout/list1"/>
    <dgm:cxn modelId="{2B223443-3488-4A3C-9553-9D090791D432}" type="presParOf" srcId="{A2E4C006-FFD9-470D-973F-202C41B1BB41}" destId="{1975516A-82F8-44A7-8AB3-E6D704AEB733}" srcOrd="5" destOrd="0" presId="urn:microsoft.com/office/officeart/2005/8/layout/list1"/>
    <dgm:cxn modelId="{45027B5B-D2B5-41E9-AFC8-853CCACDAB40}" type="presParOf" srcId="{A2E4C006-FFD9-470D-973F-202C41B1BB41}" destId="{EE1EDE59-E7A9-44B6-8CCE-2149F70B98C0}" srcOrd="6" destOrd="0" presId="urn:microsoft.com/office/officeart/2005/8/layout/list1"/>
    <dgm:cxn modelId="{BE28E922-E9BC-41C7-A2D3-27A9BC16037D}" type="presParOf" srcId="{A2E4C006-FFD9-470D-973F-202C41B1BB41}" destId="{69D8F510-DF8D-4B9C-A754-5E0E36C3D169}" srcOrd="7" destOrd="0" presId="urn:microsoft.com/office/officeart/2005/8/layout/list1"/>
    <dgm:cxn modelId="{A7E88333-C06E-40BA-A3AD-CA0CFE0B7C48}" type="presParOf" srcId="{A2E4C006-FFD9-470D-973F-202C41B1BB41}" destId="{1591C495-D6A1-4E42-931F-A629CE5D02FF}" srcOrd="8" destOrd="0" presId="urn:microsoft.com/office/officeart/2005/8/layout/list1"/>
    <dgm:cxn modelId="{D9DDE262-72CE-44EF-B152-5AADDD386EE4}" type="presParOf" srcId="{1591C495-D6A1-4E42-931F-A629CE5D02FF}" destId="{012A2245-B464-40E4-A9D1-4941652D7946}" srcOrd="0" destOrd="0" presId="urn:microsoft.com/office/officeart/2005/8/layout/list1"/>
    <dgm:cxn modelId="{34246662-7D9D-421F-ACF4-D88F1748D512}" type="presParOf" srcId="{1591C495-D6A1-4E42-931F-A629CE5D02FF}" destId="{15365D77-3E6A-40CF-BBBC-8F3BF7AF9427}" srcOrd="1" destOrd="0" presId="urn:microsoft.com/office/officeart/2005/8/layout/list1"/>
    <dgm:cxn modelId="{DE1C225C-A3A4-49C4-A483-D3741BB5F0CC}" type="presParOf" srcId="{A2E4C006-FFD9-470D-973F-202C41B1BB41}" destId="{DF26B6B2-30C2-4804-A460-BECD6080BD17}" srcOrd="9" destOrd="0" presId="urn:microsoft.com/office/officeart/2005/8/layout/list1"/>
    <dgm:cxn modelId="{D03C699E-5F12-4568-ACD7-A02D430023B9}" type="presParOf" srcId="{A2E4C006-FFD9-470D-973F-202C41B1BB41}" destId="{771571CB-7841-4ADF-986C-CC3D471D75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652794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2920" y="3354"/>
          <a:ext cx="704088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Significance:  In the past, more energy was put in than was created.  This is the first time that there was more energy out than energy in. </a:t>
          </a:r>
        </a:p>
      </dsp:txBody>
      <dsp:txXfrm>
        <a:off x="566326" y="66760"/>
        <a:ext cx="6914068" cy="1172068"/>
      </dsp:txXfrm>
    </dsp:sp>
    <dsp:sp modelId="{EE1EDE59-E7A9-44B6-8CCE-2149F70B98C0}">
      <dsp:nvSpPr>
        <dsp:cNvPr id="0" name=""/>
        <dsp:cNvSpPr/>
      </dsp:nvSpPr>
      <dsp:spPr>
        <a:xfrm>
          <a:off x="0" y="2648634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502920" y="1999194"/>
          <a:ext cx="704088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Safety:  The process can be turned off more easily than fission to avoid catastrophic failures.</a:t>
          </a:r>
        </a:p>
      </dsp:txBody>
      <dsp:txXfrm>
        <a:off x="566326" y="2062600"/>
        <a:ext cx="6914068" cy="1172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464153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2920" y="50873"/>
          <a:ext cx="70408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producing synthetic natural gas by combining captured carbon dioxide with green hydrogen</a:t>
          </a:r>
        </a:p>
      </dsp:txBody>
      <dsp:txXfrm>
        <a:off x="543269" y="91222"/>
        <a:ext cx="6960182" cy="745862"/>
      </dsp:txXfrm>
    </dsp:sp>
    <dsp:sp modelId="{EE1EDE59-E7A9-44B6-8CCE-2149F70B98C0}">
      <dsp:nvSpPr>
        <dsp:cNvPr id="0" name=""/>
        <dsp:cNvSpPr/>
      </dsp:nvSpPr>
      <dsp:spPr>
        <a:xfrm>
          <a:off x="0" y="1734234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502920" y="1320953"/>
          <a:ext cx="70408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either on-site or in countries where renewable power is abundant</a:t>
          </a:r>
        </a:p>
      </dsp:txBody>
      <dsp:txXfrm>
        <a:off x="543269" y="1361302"/>
        <a:ext cx="6960182" cy="745862"/>
      </dsp:txXfrm>
    </dsp:sp>
    <dsp:sp modelId="{771571CB-7841-4ADF-986C-CC3D471D75F1}">
      <dsp:nvSpPr>
        <dsp:cNvPr id="0" name=""/>
        <dsp:cNvSpPr/>
      </dsp:nvSpPr>
      <dsp:spPr>
        <a:xfrm>
          <a:off x="0" y="3004314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5D77-3E6A-40CF-BBBC-8F3BF7AF9427}">
      <dsp:nvSpPr>
        <dsp:cNvPr id="0" name=""/>
        <dsp:cNvSpPr/>
      </dsp:nvSpPr>
      <dsp:spPr>
        <a:xfrm>
          <a:off x="502920" y="2591034"/>
          <a:ext cx="704088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then ship and distribute it to European facilities through existing energy pipelines.</a:t>
          </a:r>
        </a:p>
      </dsp:txBody>
      <dsp:txXfrm>
        <a:off x="543269" y="2631383"/>
        <a:ext cx="696018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850204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2920" y="69353"/>
          <a:ext cx="7040880" cy="1090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one-time arrears credits of approximately $672.1M across the Joint Utilities’ (JU) service territories</a:t>
          </a:r>
        </a:p>
      </dsp:txBody>
      <dsp:txXfrm>
        <a:off x="556169" y="122602"/>
        <a:ext cx="6934382" cy="984313"/>
      </dsp:txXfrm>
    </dsp:sp>
    <dsp:sp modelId="{EE1EDE59-E7A9-44B6-8CCE-2149F70B98C0}">
      <dsp:nvSpPr>
        <dsp:cNvPr id="0" name=""/>
        <dsp:cNvSpPr/>
      </dsp:nvSpPr>
      <dsp:spPr>
        <a:xfrm>
          <a:off x="0" y="2209674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502920" y="1492804"/>
          <a:ext cx="7040880" cy="1026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Joint Utilities has committed shareholder contributions of approx.. $102M to support the Phase 2 program, $46M of which is from Con Ed.</a:t>
          </a:r>
        </a:p>
      </dsp:txBody>
      <dsp:txXfrm>
        <a:off x="553046" y="1542930"/>
        <a:ext cx="6940628" cy="926577"/>
      </dsp:txXfrm>
    </dsp:sp>
    <dsp:sp modelId="{771571CB-7841-4ADF-986C-CC3D471D75F1}">
      <dsp:nvSpPr>
        <dsp:cNvPr id="0" name=""/>
        <dsp:cNvSpPr/>
      </dsp:nvSpPr>
      <dsp:spPr>
        <a:xfrm>
          <a:off x="0" y="3162234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5D77-3E6A-40CF-BBBC-8F3BF7AF9427}">
      <dsp:nvSpPr>
        <dsp:cNvPr id="0" name=""/>
        <dsp:cNvSpPr/>
      </dsp:nvSpPr>
      <dsp:spPr>
        <a:xfrm>
          <a:off x="502920" y="2852274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ratepayers will be responsible for the balance.</a:t>
          </a:r>
        </a:p>
      </dsp:txBody>
      <dsp:txXfrm>
        <a:off x="533182" y="2882536"/>
        <a:ext cx="698035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652794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2920" y="3354"/>
          <a:ext cx="704088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They are asking for stakeholder input – 42 compiled questions.</a:t>
          </a:r>
        </a:p>
      </dsp:txBody>
      <dsp:txXfrm>
        <a:off x="566326" y="66760"/>
        <a:ext cx="6914068" cy="1172068"/>
      </dsp:txXfrm>
    </dsp:sp>
    <dsp:sp modelId="{EE1EDE59-E7A9-44B6-8CCE-2149F70B98C0}">
      <dsp:nvSpPr>
        <dsp:cNvPr id="0" name=""/>
        <dsp:cNvSpPr/>
      </dsp:nvSpPr>
      <dsp:spPr>
        <a:xfrm>
          <a:off x="0" y="2648634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502920" y="1999194"/>
          <a:ext cx="704088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Comments due by 3/6/23 </a:t>
          </a:r>
        </a:p>
      </dsp:txBody>
      <dsp:txXfrm>
        <a:off x="566326" y="2062600"/>
        <a:ext cx="6914068" cy="1172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411364"/>
          <a:ext cx="1005839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2920" y="57124"/>
          <a:ext cx="70408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 Ed filed a request for an extension of the suspension date to July 24, 2023. </a:t>
          </a:r>
        </a:p>
      </dsp:txBody>
      <dsp:txXfrm>
        <a:off x="537505" y="91709"/>
        <a:ext cx="6971710" cy="639310"/>
      </dsp:txXfrm>
    </dsp:sp>
    <dsp:sp modelId="{EE1EDE59-E7A9-44B6-8CCE-2149F70B98C0}">
      <dsp:nvSpPr>
        <dsp:cNvPr id="0" name=""/>
        <dsp:cNvSpPr/>
      </dsp:nvSpPr>
      <dsp:spPr>
        <a:xfrm>
          <a:off x="0" y="2010223"/>
          <a:ext cx="1005839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493588" y="1145764"/>
          <a:ext cx="9564668" cy="1218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rates should have taken effect Jan 1, 2023.   Between Jan 1</a:t>
          </a:r>
          <a:r>
            <a:rPr lang="en-US" sz="2000" kern="1200" baseline="30000" dirty="0"/>
            <a:t>st</a:t>
          </a:r>
          <a:r>
            <a:rPr lang="en-US" sz="2000" kern="1200" dirty="0"/>
            <a:t> and July 24</a:t>
          </a:r>
          <a:r>
            <a:rPr lang="en-US" sz="2000" kern="1200" baseline="30000" dirty="0"/>
            <a:t>th</a:t>
          </a:r>
          <a:r>
            <a:rPr lang="en-US" sz="2000" kern="1200" dirty="0"/>
            <a:t>, Con Ed will be made whole by recovering any under collections (or refunding over collections) based on the difference between old rates and new rates. </a:t>
          </a:r>
        </a:p>
      </dsp:txBody>
      <dsp:txXfrm>
        <a:off x="553080" y="1205256"/>
        <a:ext cx="9445684" cy="1099714"/>
      </dsp:txXfrm>
    </dsp:sp>
    <dsp:sp modelId="{771571CB-7841-4ADF-986C-CC3D471D75F1}">
      <dsp:nvSpPr>
        <dsp:cNvPr id="0" name=""/>
        <dsp:cNvSpPr/>
      </dsp:nvSpPr>
      <dsp:spPr>
        <a:xfrm>
          <a:off x="0" y="3098863"/>
          <a:ext cx="1005839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5D77-3E6A-40CF-BBBC-8F3BF7AF9427}">
      <dsp:nvSpPr>
        <dsp:cNvPr id="0" name=""/>
        <dsp:cNvSpPr/>
      </dsp:nvSpPr>
      <dsp:spPr>
        <a:xfrm>
          <a:off x="502920" y="2744623"/>
          <a:ext cx="704088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will be an amortization period (TBD) to avoid volatility in the new rates. </a:t>
          </a:r>
        </a:p>
      </dsp:txBody>
      <dsp:txXfrm>
        <a:off x="537505" y="2779208"/>
        <a:ext cx="6971710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652794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2920" y="3354"/>
          <a:ext cx="704088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NYECC Leadership met with Con Ed and were briefed prior to the filing</a:t>
          </a:r>
        </a:p>
      </dsp:txBody>
      <dsp:txXfrm>
        <a:off x="566326" y="66760"/>
        <a:ext cx="6914068" cy="1172068"/>
      </dsp:txXfrm>
    </dsp:sp>
    <dsp:sp modelId="{EE1EDE59-E7A9-44B6-8CCE-2149F70B98C0}">
      <dsp:nvSpPr>
        <dsp:cNvPr id="0" name=""/>
        <dsp:cNvSpPr/>
      </dsp:nvSpPr>
      <dsp:spPr>
        <a:xfrm>
          <a:off x="0" y="2648634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502920" y="1999194"/>
          <a:ext cx="704088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11/8/22 - Separate Con Ed Petition filed for steam specific energy efficiency projects and for a Steam Revenue Decoupling Mechanism</a:t>
          </a:r>
        </a:p>
      </dsp:txBody>
      <dsp:txXfrm>
        <a:off x="566326" y="2062600"/>
        <a:ext cx="6914068" cy="1172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D115-2709-4DD9-B824-89033613884D}">
      <dsp:nvSpPr>
        <dsp:cNvPr id="0" name=""/>
        <dsp:cNvSpPr/>
      </dsp:nvSpPr>
      <dsp:spPr>
        <a:xfrm>
          <a:off x="0" y="1479963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8085-5BB7-4A1B-914F-BCDECE41396C}">
      <dsp:nvSpPr>
        <dsp:cNvPr id="0" name=""/>
        <dsp:cNvSpPr/>
      </dsp:nvSpPr>
      <dsp:spPr>
        <a:xfrm>
          <a:off x="501997" y="262826"/>
          <a:ext cx="9556402" cy="1572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According to the Con Ed Accounting Panel, the primary drivers for the requested increases are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NYC property taxes ($73M or 53% of the increase) and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the sales forecast ($66M or 48% of the increase).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These two items are partially offset by a $26M decrease in the Company’s O&amp;M and a $33M decrease in Income Taxes and Other changes.</a:t>
          </a:r>
        </a:p>
      </dsp:txBody>
      <dsp:txXfrm>
        <a:off x="578753" y="339582"/>
        <a:ext cx="9402890" cy="1418833"/>
      </dsp:txXfrm>
    </dsp:sp>
    <dsp:sp modelId="{EE1EDE59-E7A9-44B6-8CCE-2149F70B98C0}">
      <dsp:nvSpPr>
        <dsp:cNvPr id="0" name=""/>
        <dsp:cNvSpPr/>
      </dsp:nvSpPr>
      <dsp:spPr>
        <a:xfrm>
          <a:off x="0" y="2346012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986B-64ED-48E4-82E4-8C7095C36898}">
      <dsp:nvSpPr>
        <dsp:cNvPr id="0" name=""/>
        <dsp:cNvSpPr/>
      </dsp:nvSpPr>
      <dsp:spPr>
        <a:xfrm>
          <a:off x="493588" y="1877763"/>
          <a:ext cx="9564668" cy="660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Proposed revenue requirement increase of $53.955M for RY2 ending 10/31/25.</a:t>
          </a:r>
        </a:p>
      </dsp:txBody>
      <dsp:txXfrm>
        <a:off x="525813" y="1909988"/>
        <a:ext cx="9500218" cy="595678"/>
      </dsp:txXfrm>
    </dsp:sp>
    <dsp:sp modelId="{771571CB-7841-4ADF-986C-CC3D471D75F1}">
      <dsp:nvSpPr>
        <dsp:cNvPr id="0" name=""/>
        <dsp:cNvSpPr/>
      </dsp:nvSpPr>
      <dsp:spPr>
        <a:xfrm>
          <a:off x="0" y="3333689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5D77-3E6A-40CF-BBBC-8F3BF7AF9427}">
      <dsp:nvSpPr>
        <dsp:cNvPr id="0" name=""/>
        <dsp:cNvSpPr/>
      </dsp:nvSpPr>
      <dsp:spPr>
        <a:xfrm>
          <a:off x="487203" y="2743812"/>
          <a:ext cx="9567541" cy="781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Proposed revenue requirement increase of $49.294M for RY3 ending 10/31/26.</a:t>
          </a:r>
        </a:p>
      </dsp:txBody>
      <dsp:txXfrm>
        <a:off x="525365" y="2781974"/>
        <a:ext cx="9491217" cy="70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241164"/>
            <a:ext cx="5013267" cy="349479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Energy Consumers Council,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Members’ Annual Meeting Wednesday, January 18, 2023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Presenter: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George Diamantopoulos, Esq.,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Counsel to the NYECC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in Fusion Energy Technology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49947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45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Natural Gas  - Belgian based Tree Energy Solutions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26636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609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 Edison Customer Arrears – Phase 2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6343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45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DPS Staff’s Energy Efficiency and Building Electrification Report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2716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31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6004"/>
          </a:xfrm>
        </p:spPr>
        <p:txBody>
          <a:bodyPr/>
          <a:lstStyle/>
          <a:p>
            <a:r>
              <a:rPr lang="en-US" dirty="0"/>
              <a:t>Con Edison Electric and Gas Rate Cases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60370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9640C1D-68B4-8FED-42D9-BB997A890385}"/>
              </a:ext>
            </a:extLst>
          </p:cNvPr>
          <p:cNvSpPr/>
          <p:nvPr/>
        </p:nvSpPr>
        <p:spPr>
          <a:xfrm>
            <a:off x="1096963" y="1451127"/>
            <a:ext cx="10058399" cy="680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1599883" y="1052607"/>
            <a:ext cx="7040880" cy="797040"/>
            <a:chOff x="502920" y="2565654"/>
            <a:chExt cx="7040880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Calibri" panose="020F0502020204030204" pitchFamily="34" charset="0"/>
                </a:rPr>
                <a:t>Settlement negotiations are, and have been, ongoing since mid-June 2022.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04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 Edison Steam Case filed on 11/23/22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6863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96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887FF0-D0AC-FFE3-DC1E-AC2844EE3787}"/>
              </a:ext>
            </a:extLst>
          </p:cNvPr>
          <p:cNvSpPr/>
          <p:nvPr/>
        </p:nvSpPr>
        <p:spPr>
          <a:xfrm>
            <a:off x="1036637" y="1979298"/>
            <a:ext cx="10058399" cy="302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5422"/>
          </a:xfrm>
          <a:ln>
            <a:noFill/>
          </a:ln>
        </p:spPr>
        <p:txBody>
          <a:bodyPr wrap="none">
            <a:normAutofit/>
          </a:bodyPr>
          <a:lstStyle/>
          <a:p>
            <a:r>
              <a:rPr lang="en-US" sz="4000" dirty="0"/>
              <a:t>Con Edison Steam Case - Initial Impact on Rates: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99280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1599882" y="1113116"/>
            <a:ext cx="9555480" cy="1144891"/>
            <a:chOff x="502920" y="2565654"/>
            <a:chExt cx="7040880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502920" y="2565654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541828" y="2604562"/>
              <a:ext cx="6963064" cy="639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ea typeface="Times New Roman" panose="02020603050405020304" pitchFamily="18" charset="0"/>
                </a:rPr>
                <a:t>Proposed revenue requirement increase of $136.718M (a 34% increase in delivery and a 26% increase in the overall bill) for RY1 ending 10/31/24.</a:t>
              </a:r>
              <a:endParaRPr lang="en-US" sz="2400" dirty="0">
                <a:effectLst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8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{2E69ABA2-7447-48EB-88E1-EBD054D36D39}tf11437505_win32</Template>
  <TotalTime>19</TotalTime>
  <Words>483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Georgia Pro Cond Light</vt:lpstr>
      <vt:lpstr>Speak Pro</vt:lpstr>
      <vt:lpstr>Times New Roman</vt:lpstr>
      <vt:lpstr>Wingdings</vt:lpstr>
      <vt:lpstr>RetrospectVTI</vt:lpstr>
      <vt:lpstr>New York Energy Consumers Council,  Board Members’ Annual Meeting Wednesday, January 18, 2023</vt:lpstr>
      <vt:lpstr>Breakthrough in Fusion Energy Technology</vt:lpstr>
      <vt:lpstr>Synthetic Natural Gas  - Belgian based Tree Energy Solutions</vt:lpstr>
      <vt:lpstr>Con Edison Customer Arrears – Phase 2</vt:lpstr>
      <vt:lpstr>DPS Staff’s Energy Efficiency and Building Electrification Report</vt:lpstr>
      <vt:lpstr>Con Edison Electric and Gas Rate Cases</vt:lpstr>
      <vt:lpstr>Con Edison Steam Case filed on 11/23/22</vt:lpstr>
      <vt:lpstr>Con Edison Steam Case - Initial Impact on Rates: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Energy Consumers Council,  Board Members’ Annual Meeting Wednesday, January 18, 2023</dc:title>
  <dc:creator>Ben Wallack</dc:creator>
  <cp:lastModifiedBy>Ben Wallack</cp:lastModifiedBy>
  <cp:revision>1</cp:revision>
  <dcterms:created xsi:type="dcterms:W3CDTF">2023-01-17T16:30:20Z</dcterms:created>
  <dcterms:modified xsi:type="dcterms:W3CDTF">2023-01-17T16:49:28Z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